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56" r:id="rId3"/>
    <p:sldId id="532" r:id="rId4"/>
    <p:sldId id="534" r:id="rId5"/>
    <p:sldId id="533" r:id="rId6"/>
    <p:sldId id="535" r:id="rId7"/>
    <p:sldId id="531" r:id="rId8"/>
    <p:sldId id="520" r:id="rId9"/>
    <p:sldId id="478" r:id="rId10"/>
    <p:sldId id="477" r:id="rId11"/>
    <p:sldId id="509" r:id="rId12"/>
    <p:sldId id="479" r:id="rId13"/>
    <p:sldId id="510" r:id="rId14"/>
    <p:sldId id="481" r:id="rId15"/>
    <p:sldId id="482" r:id="rId16"/>
    <p:sldId id="484" r:id="rId17"/>
    <p:sldId id="485" r:id="rId18"/>
    <p:sldId id="486" r:id="rId19"/>
    <p:sldId id="519" r:id="rId20"/>
    <p:sldId id="487" r:id="rId21"/>
    <p:sldId id="488" r:id="rId22"/>
    <p:sldId id="490" r:id="rId23"/>
    <p:sldId id="491" r:id="rId24"/>
    <p:sldId id="524" r:id="rId25"/>
    <p:sldId id="525" r:id="rId26"/>
    <p:sldId id="526" r:id="rId27"/>
    <p:sldId id="493" r:id="rId28"/>
    <p:sldId id="494" r:id="rId29"/>
    <p:sldId id="495" r:id="rId30"/>
    <p:sldId id="521" r:id="rId31"/>
    <p:sldId id="523" r:id="rId32"/>
    <p:sldId id="498" r:id="rId33"/>
    <p:sldId id="271" r:id="rId34"/>
    <p:sldId id="499" r:id="rId35"/>
    <p:sldId id="512" r:id="rId36"/>
    <p:sldId id="513" r:id="rId37"/>
    <p:sldId id="514" r:id="rId38"/>
    <p:sldId id="515" r:id="rId39"/>
    <p:sldId id="516" r:id="rId40"/>
    <p:sldId id="503" r:id="rId41"/>
    <p:sldId id="504" r:id="rId42"/>
    <p:sldId id="506" r:id="rId43"/>
    <p:sldId id="507" r:id="rId44"/>
    <p:sldId id="496" r:id="rId45"/>
    <p:sldId id="527" r:id="rId46"/>
    <p:sldId id="528" r:id="rId47"/>
    <p:sldId id="529" r:id="rId48"/>
    <p:sldId id="462" r:id="rId49"/>
    <p:sldId id="518" r:id="rId50"/>
    <p:sldId id="258" r:id="rId51"/>
    <p:sldId id="288" r:id="rId52"/>
    <p:sldId id="262" r:id="rId53"/>
    <p:sldId id="289" r:id="rId54"/>
    <p:sldId id="266" r:id="rId55"/>
    <p:sldId id="267" r:id="rId56"/>
    <p:sldId id="268" r:id="rId57"/>
    <p:sldId id="269" r:id="rId58"/>
    <p:sldId id="270" r:id="rId59"/>
    <p:sldId id="517" r:id="rId60"/>
    <p:sldId id="272" r:id="rId61"/>
    <p:sldId id="273" r:id="rId62"/>
    <p:sldId id="274" r:id="rId63"/>
    <p:sldId id="275" r:id="rId64"/>
    <p:sldId id="276" r:id="rId65"/>
    <p:sldId id="277" r:id="rId66"/>
    <p:sldId id="278" r:id="rId67"/>
    <p:sldId id="279" r:id="rId68"/>
    <p:sldId id="280" r:id="rId69"/>
    <p:sldId id="282" r:id="rId70"/>
    <p:sldId id="283" r:id="rId71"/>
    <p:sldId id="292" r:id="rId72"/>
    <p:sldId id="281" r:id="rId73"/>
    <p:sldId id="285" r:id="rId74"/>
    <p:sldId id="284"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3" userDrawn="1">
          <p15:clr>
            <a:srgbClr val="A4A3A4"/>
          </p15:clr>
        </p15:guide>
        <p15:guide id="2"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F2D"/>
    <a:srgbClr val="81875A"/>
    <a:srgbClr val="B95B22"/>
    <a:srgbClr val="DD8047"/>
    <a:srgbClr val="A5AB81"/>
    <a:srgbClr val="E8D19D"/>
    <a:srgbClr val="94B6D2"/>
    <a:srgbClr val="FFDB53"/>
    <a:srgbClr val="A8C4E6"/>
    <a:srgbClr val="A1CB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92407" autoAdjust="0"/>
  </p:normalViewPr>
  <p:slideViewPr>
    <p:cSldViewPr snapToGrid="0">
      <p:cViewPr varScale="1">
        <p:scale>
          <a:sx n="108" d="100"/>
          <a:sy n="108" d="100"/>
        </p:scale>
        <p:origin x="288" y="91"/>
      </p:cViewPr>
      <p:guideLst>
        <p:guide orient="horz" pos="913"/>
        <p:guide pos="5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F79B5-1BE2-4FE8-A7B2-ED5D9FCD834E}" type="datetimeFigureOut">
              <a:rPr lang="zh-CN" altLang="en-US" smtClean="0"/>
              <a:t>2021/9/10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7D3FE-8A53-474B-A2E1-BB81872D0D6E}" type="slidenum">
              <a:rPr lang="zh-CN" altLang="en-US" smtClean="0"/>
              <a:t>‹#›</a:t>
            </a:fld>
            <a:endParaRPr lang="zh-CN" altLang="en-US"/>
          </a:p>
        </p:txBody>
      </p:sp>
    </p:spTree>
    <p:extLst>
      <p:ext uri="{BB962C8B-B14F-4D97-AF65-F5344CB8AC3E}">
        <p14:creationId xmlns:p14="http://schemas.microsoft.com/office/powerpoint/2010/main" val="22045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extLst>
      <p:ext uri="{BB962C8B-B14F-4D97-AF65-F5344CB8AC3E}">
        <p14:creationId xmlns:p14="http://schemas.microsoft.com/office/powerpoint/2010/main" val="377706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属性：如人的眼睛颜色、肤色、身高、衣着等</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10</a:t>
            </a:fld>
            <a:endParaRPr lang="zh-CN" altLang="en-US"/>
          </a:p>
        </p:txBody>
      </p:sp>
    </p:spTree>
    <p:extLst>
      <p:ext uri="{BB962C8B-B14F-4D97-AF65-F5344CB8AC3E}">
        <p14:creationId xmlns:p14="http://schemas.microsoft.com/office/powerpoint/2010/main" val="173809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11</a:t>
            </a:fld>
            <a:endParaRPr lang="zh-CN" altLang="en-US"/>
          </a:p>
        </p:txBody>
      </p:sp>
    </p:spTree>
    <p:extLst>
      <p:ext uri="{BB962C8B-B14F-4D97-AF65-F5344CB8AC3E}">
        <p14:creationId xmlns:p14="http://schemas.microsoft.com/office/powerpoint/2010/main" val="716865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标准类型包括数值（</a:t>
            </a:r>
            <a:r>
              <a:rPr lang="en-US" altLang="zh-CN" b="0" i="0" dirty="0">
                <a:solidFill>
                  <a:srgbClr val="333333"/>
                </a:solidFill>
                <a:effectLst/>
                <a:latin typeface="Arial" panose="020B0604020202020204" pitchFamily="34" charset="0"/>
              </a:rPr>
              <a:t>numeric</a:t>
            </a:r>
            <a:r>
              <a:rPr lang="zh-CN" altLang="en-US" b="0" i="0" dirty="0">
                <a:solidFill>
                  <a:srgbClr val="333333"/>
                </a:solidFill>
                <a:effectLst/>
                <a:latin typeface="Arial" panose="020B0604020202020204" pitchFamily="34" charset="0"/>
              </a:rPr>
              <a:t>）类型、标称（</a:t>
            </a:r>
            <a:r>
              <a:rPr lang="en-US" altLang="zh-CN" b="0" i="0" dirty="0">
                <a:solidFill>
                  <a:srgbClr val="333333"/>
                </a:solidFill>
                <a:effectLst/>
                <a:latin typeface="Arial" panose="020B0604020202020204" pitchFamily="34" charset="0"/>
              </a:rPr>
              <a:t>nominal</a:t>
            </a:r>
            <a:r>
              <a:rPr lang="zh-CN" altLang="en-US" b="0" i="0" dirty="0">
                <a:solidFill>
                  <a:srgbClr val="333333"/>
                </a:solidFill>
                <a:effectLst/>
                <a:latin typeface="Arial" panose="020B0604020202020204" pitchFamily="34" charset="0"/>
              </a:rPr>
              <a:t>）类型和有序（</a:t>
            </a:r>
            <a:r>
              <a:rPr lang="en-US" altLang="zh-CN" b="0" i="0" dirty="0">
                <a:solidFill>
                  <a:srgbClr val="333333"/>
                </a:solidFill>
                <a:effectLst/>
                <a:latin typeface="Arial" panose="020B0604020202020204" pitchFamily="34" charset="0"/>
              </a:rPr>
              <a:t>ordinal</a:t>
            </a:r>
            <a:r>
              <a:rPr lang="zh-CN" altLang="en-US" b="0" i="0" dirty="0">
                <a:solidFill>
                  <a:srgbClr val="333333"/>
                </a:solidFill>
                <a:effectLst/>
                <a:latin typeface="Arial" panose="020B0604020202020204" pitchFamily="34" charset="0"/>
              </a:rPr>
              <a:t>）类型。</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数值类型属性描述的是使用整数或实数值表示的可测量数量。数值属性可以在区间（</a:t>
            </a:r>
            <a:r>
              <a:rPr lang="en-US" altLang="zh-CN" b="0" i="0" dirty="0">
                <a:solidFill>
                  <a:srgbClr val="333333"/>
                </a:solidFill>
                <a:effectLst/>
                <a:latin typeface="Arial" panose="020B0604020202020204" pitchFamily="34" charset="0"/>
              </a:rPr>
              <a:t>interval</a:t>
            </a:r>
            <a:r>
              <a:rPr lang="zh-CN" altLang="en-US" b="0" i="0" dirty="0">
                <a:solidFill>
                  <a:srgbClr val="333333"/>
                </a:solidFill>
                <a:effectLst/>
                <a:latin typeface="Arial" panose="020B0604020202020204" pitchFamily="34" charset="0"/>
              </a:rPr>
              <a:t>）刻度或比例（</a:t>
            </a:r>
            <a:r>
              <a:rPr lang="en-US" altLang="zh-CN" b="0" i="0" dirty="0">
                <a:solidFill>
                  <a:srgbClr val="333333"/>
                </a:solidFill>
                <a:effectLst/>
                <a:latin typeface="Arial" panose="020B0604020202020204" pitchFamily="34" charset="0"/>
              </a:rPr>
              <a:t>ratio</a:t>
            </a:r>
            <a:r>
              <a:rPr lang="zh-CN" altLang="en-US" b="0" i="0" dirty="0">
                <a:solidFill>
                  <a:srgbClr val="333333"/>
                </a:solidFill>
                <a:effectLst/>
                <a:latin typeface="Arial" panose="020B0604020202020204" pitchFamily="34" charset="0"/>
              </a:rPr>
              <a:t>）刻度上度量。</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区间属性用来度量任意原点及任意长度的区间，如日期和时间。对区间属性使用排序和减法操作是适当的，但是其他的算术操作（如乘法和除法）则不合适。比例刻度与区间刻度类似，但是具有真正的原点。使用具有真实原点的比例刻度的一个结果是，可以将比例刻度上的一个值描述为另一个值的倍数（或比例）。温度是区分区间刻度和比例刻度</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插图</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的一个非常好的例子。摄氏或华氏刻度上的温度是区间度量，因为这两个刻度上的</a:t>
            </a:r>
            <a:r>
              <a:rPr lang="en-US" altLang="zh-CN" b="0" i="0" dirty="0">
                <a:solidFill>
                  <a:srgbClr val="333333"/>
                </a:solidFill>
                <a:effectLst/>
                <a:latin typeface="Arial" panose="020B0604020202020204" pitchFamily="34" charset="0"/>
              </a:rPr>
              <a:t>0</a:t>
            </a:r>
            <a:r>
              <a:rPr lang="zh-CN" altLang="en-US" b="0" i="0" dirty="0">
                <a:solidFill>
                  <a:srgbClr val="333333"/>
                </a:solidFill>
                <a:effectLst/>
                <a:latin typeface="Arial" panose="020B0604020202020204" pitchFamily="34" charset="0"/>
              </a:rPr>
              <a:t>值都不表示零热量。因此，虽然我们可以计算这些刻度上的温度之间的差异，并比较这些差异，但我们不能说</a:t>
            </a:r>
            <a:r>
              <a:rPr lang="en-US" altLang="zh-CN" b="0" i="0" dirty="0">
                <a:solidFill>
                  <a:srgbClr val="333333"/>
                </a:solidFill>
                <a:effectLst/>
                <a:latin typeface="Arial" panose="020B0604020202020204" pitchFamily="34" charset="0"/>
              </a:rPr>
              <a:t>20℃</a:t>
            </a:r>
            <a:r>
              <a:rPr lang="zh-CN" altLang="en-US" b="0" i="0" dirty="0">
                <a:solidFill>
                  <a:srgbClr val="333333"/>
                </a:solidFill>
                <a:effectLst/>
                <a:latin typeface="Arial" panose="020B0604020202020204" pitchFamily="34" charset="0"/>
              </a:rPr>
              <a:t>的温度是</a:t>
            </a:r>
            <a:r>
              <a:rPr lang="en-US" altLang="zh-CN" b="0" i="0" dirty="0">
                <a:solidFill>
                  <a:srgbClr val="333333"/>
                </a:solidFill>
                <a:effectLst/>
                <a:latin typeface="Arial" panose="020B0604020202020204" pitchFamily="34" charset="0"/>
              </a:rPr>
              <a:t>10℃</a:t>
            </a:r>
            <a:r>
              <a:rPr lang="zh-CN" altLang="en-US" b="0" i="0" dirty="0">
                <a:solidFill>
                  <a:srgbClr val="333333"/>
                </a:solidFill>
                <a:effectLst/>
                <a:latin typeface="Arial" panose="020B0604020202020204" pitchFamily="34" charset="0"/>
              </a:rPr>
              <a:t>的两倍。相比之下，开尔文（</a:t>
            </a:r>
            <a:r>
              <a:rPr lang="en-US" altLang="zh-CN" b="0" i="0" dirty="0">
                <a:solidFill>
                  <a:srgbClr val="333333"/>
                </a:solidFill>
                <a:effectLst/>
                <a:latin typeface="Arial" panose="020B0604020202020204" pitchFamily="34" charset="0"/>
              </a:rPr>
              <a:t>Kelvins</a:t>
            </a:r>
            <a:r>
              <a:rPr lang="zh-CN" altLang="en-US" b="0" i="0" dirty="0">
                <a:solidFill>
                  <a:srgbClr val="333333"/>
                </a:solidFill>
                <a:effectLst/>
                <a:latin typeface="Arial" panose="020B0604020202020204" pitchFamily="34" charset="0"/>
              </a:rPr>
              <a:t>）温度是按比例进行度量的，因为</a:t>
            </a:r>
            <a:r>
              <a:rPr lang="en-US" altLang="zh-CN" b="0" i="0" dirty="0">
                <a:solidFill>
                  <a:srgbClr val="333333"/>
                </a:solidFill>
                <a:effectLst/>
                <a:latin typeface="Arial" panose="020B0604020202020204" pitchFamily="34" charset="0"/>
              </a:rPr>
              <a:t>0K</a:t>
            </a:r>
            <a:r>
              <a:rPr lang="zh-CN" altLang="en-US" b="0" i="0" dirty="0">
                <a:solidFill>
                  <a:srgbClr val="333333"/>
                </a:solidFill>
                <a:effectLst/>
                <a:latin typeface="Arial" panose="020B0604020202020204" pitchFamily="34" charset="0"/>
              </a:rPr>
              <a:t>（绝对零度）是所有热运动停止的温度。比例刻度的其他常见例子包括货币数量、体重、身高和试卷分数（比例</a:t>
            </a:r>
            <a:r>
              <a:rPr lang="en-US" altLang="zh-CN" b="0" i="0" dirty="0">
                <a:solidFill>
                  <a:srgbClr val="333333"/>
                </a:solidFill>
                <a:effectLst/>
                <a:latin typeface="Arial" panose="020B0604020202020204" pitchFamily="34" charset="0"/>
              </a:rPr>
              <a:t>0</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100</a:t>
            </a:r>
            <a:r>
              <a:rPr lang="zh-CN" altLang="en-US" b="0" i="0" dirty="0">
                <a:solidFill>
                  <a:srgbClr val="333333"/>
                </a:solidFill>
                <a:effectLst/>
                <a:latin typeface="Arial" panose="020B0604020202020204" pitchFamily="34" charset="0"/>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12</a:t>
            </a:fld>
            <a:endParaRPr lang="zh-CN" altLang="en-US"/>
          </a:p>
        </p:txBody>
      </p:sp>
    </p:spTree>
    <p:extLst>
      <p:ext uri="{BB962C8B-B14F-4D97-AF65-F5344CB8AC3E}">
        <p14:creationId xmlns:p14="http://schemas.microsoft.com/office/powerpoint/2010/main" val="98233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属性的数据类型（数值、标称、有序）极大影响我们对分析、理解数据的方法的选择，包括我们用来描述属性值分布的基本统计量以及更复杂的用来识别属性之间关联模式的算法。在最基础的分析中，数值属性允许执行算术运算，而应用于数值属性之上最典型的统计分析是度量集中趋势（利用属性的平均值）和属性值的离散度（利用方差（</a:t>
            </a:r>
            <a:r>
              <a:rPr lang="en-US" altLang="zh-CN" b="0" i="0" dirty="0">
                <a:solidFill>
                  <a:srgbClr val="333333"/>
                </a:solidFill>
                <a:effectLst/>
                <a:latin typeface="Arial" panose="020B0604020202020204" pitchFamily="34" charset="0"/>
              </a:rPr>
              <a:t>variance</a:t>
            </a:r>
            <a:r>
              <a:rPr lang="zh-CN" altLang="en-US" b="0" i="0" dirty="0">
                <a:solidFill>
                  <a:srgbClr val="333333"/>
                </a:solidFill>
                <a:effectLst/>
                <a:latin typeface="Arial" panose="020B0604020202020204" pitchFamily="34" charset="0"/>
              </a:rPr>
              <a:t>）或标准差（</a:t>
            </a:r>
            <a:r>
              <a:rPr lang="en-US" altLang="zh-CN" b="0" i="0" dirty="0">
                <a:solidFill>
                  <a:srgbClr val="333333"/>
                </a:solidFill>
                <a:effectLst/>
                <a:latin typeface="Arial" panose="020B0604020202020204" pitchFamily="34" charset="0"/>
              </a:rPr>
              <a:t>standard deviation</a:t>
            </a:r>
            <a:r>
              <a:rPr lang="zh-CN" altLang="en-US" b="0" i="0" dirty="0">
                <a:solidFill>
                  <a:srgbClr val="333333"/>
                </a:solidFill>
                <a:effectLst/>
                <a:latin typeface="Arial" panose="020B0604020202020204" pitchFamily="34" charset="0"/>
              </a:rPr>
              <a:t>）统计量）。然而，对标称属性或有序属性使用算术运算是没有意义的。因此，对这些类型的属性的基本分析包括统计数据集中每个值出现的频次，或者统计每个值出现的比例，或者同时统计这两个指标。</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13</a:t>
            </a:fld>
            <a:endParaRPr lang="zh-CN" altLang="en-US"/>
          </a:p>
        </p:txBody>
      </p:sp>
    </p:spTree>
    <p:extLst>
      <p:ext uri="{BB962C8B-B14F-4D97-AF65-F5344CB8AC3E}">
        <p14:creationId xmlns:p14="http://schemas.microsoft.com/office/powerpoint/2010/main" val="7962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对于每个抽象，某人（或某些人）将会做出关于从什么中抽象以及在抽象表示中使用何种类型数据或度量的选择。这意味着，数据从来不是对世界的客观描述。相反，它们总蕴涵着偏袒和偏见。</a:t>
            </a:r>
            <a:endParaRPr lang="en-US" altLang="zh-CN" b="0" i="0" dirty="0">
              <a:solidFill>
                <a:srgbClr val="333333"/>
              </a:solidFill>
              <a:effectLst/>
              <a:latin typeface="Arial" panose="020B0604020202020204" pitchFamily="34" charset="0"/>
            </a:endParaRPr>
          </a:p>
          <a:p>
            <a:endParaRPr lang="en-US" altLang="zh-CN" dirty="0"/>
          </a:p>
          <a:p>
            <a:r>
              <a:rPr lang="zh-CN" altLang="en-US" dirty="0"/>
              <a:t>地图不是它所代表的领土，但是，如果正确的话，它有一个与领土相似的结构来解释它的用途</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14</a:t>
            </a:fld>
            <a:endParaRPr lang="zh-CN" altLang="en-US"/>
          </a:p>
        </p:txBody>
      </p:sp>
    </p:spTree>
    <p:extLst>
      <p:ext uri="{BB962C8B-B14F-4D97-AF65-F5344CB8AC3E}">
        <p14:creationId xmlns:p14="http://schemas.microsoft.com/office/powerpoint/2010/main" val="338976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数据科学中使用的数据并不是我们想要理解的真实世界中实体和过程的完美表示，但是，如果仔细地设计和收集要使用的数据，那么分析结果将会提供对现实世界问题的有用的洞察力。第</a:t>
            </a:r>
            <a:r>
              <a:rPr lang="en-US" altLang="zh-CN" dirty="0">
                <a:effectLst/>
              </a:rPr>
              <a:t>1</a:t>
            </a:r>
            <a:r>
              <a:rPr lang="zh-CN" altLang="en-US" dirty="0">
                <a:effectLst/>
              </a:rPr>
              <a:t>章中给出的</a:t>
            </a:r>
            <a:r>
              <a:rPr lang="en-US" altLang="zh-CN" dirty="0">
                <a:effectLst/>
              </a:rPr>
              <a:t>《</a:t>
            </a:r>
            <a:r>
              <a:rPr lang="zh-CN" altLang="en-US" dirty="0">
                <a:effectLst/>
              </a:rPr>
              <a:t>点球成金</a:t>
            </a:r>
            <a:r>
              <a:rPr lang="en-US" altLang="zh-CN" dirty="0">
                <a:effectLst/>
              </a:rPr>
              <a:t>》</a:t>
            </a:r>
            <a:r>
              <a:rPr lang="zh-CN" altLang="en-US" dirty="0">
                <a:effectLst/>
              </a:rPr>
              <a:t>的故事是一个很好的例子，说明了许多数据科学项目成功的决定因素是如何找出既定领域的正确抽象（属性集）。</a:t>
            </a:r>
            <a:endParaRPr lang="en-US" altLang="zh-CN" dirty="0">
              <a:effectLst/>
            </a:endParaRPr>
          </a:p>
          <a:p>
            <a:r>
              <a:rPr lang="zh-CN" altLang="en-US" dirty="0">
                <a:effectLst/>
              </a:rPr>
              <a:t>读者不妨回想一下，</a:t>
            </a:r>
            <a:r>
              <a:rPr lang="en-US" altLang="zh-CN" dirty="0">
                <a:effectLst/>
              </a:rPr>
              <a:t>《</a:t>
            </a:r>
            <a:r>
              <a:rPr lang="zh-CN" altLang="en-US" dirty="0">
                <a:effectLst/>
              </a:rPr>
              <a:t>点球成金</a:t>
            </a:r>
            <a:r>
              <a:rPr lang="en-US" altLang="zh-CN" dirty="0">
                <a:effectLst/>
              </a:rPr>
              <a:t>》</a:t>
            </a:r>
            <a:r>
              <a:rPr lang="zh-CN" altLang="en-US" dirty="0">
                <a:effectLst/>
              </a:rPr>
              <a:t>中</a:t>
            </a:r>
            <a:r>
              <a:rPr lang="en-US" altLang="zh-CN" dirty="0">
                <a:effectLst/>
              </a:rPr>
              <a:t>Oakland A’s</a:t>
            </a:r>
            <a:r>
              <a:rPr lang="zh-CN" altLang="en-US" dirty="0">
                <a:effectLst/>
              </a:rPr>
              <a:t>队成功的关键在于它发现了，球员的上垒率和长打率比传统的棒球统计数据（如安打率）更能准确预测球员的进攻成功率。使用不同的属性来描述球员，给</a:t>
            </a:r>
            <a:r>
              <a:rPr lang="en-US" altLang="zh-CN" dirty="0">
                <a:effectLst/>
              </a:rPr>
              <a:t>Oakland A’s</a:t>
            </a:r>
            <a:r>
              <a:rPr lang="zh-CN" altLang="en-US" dirty="0">
                <a:effectLst/>
              </a:rPr>
              <a:t>队的棒球运动提供了不同于其他球队的更好的模式，这使得它能够识别出被低估的球员，并使用较小的预算与较大的特许公司竞争。</a:t>
            </a:r>
            <a:endParaRPr lang="en-US" altLang="zh-CN" dirty="0">
              <a:effectLst/>
            </a:endParaRPr>
          </a:p>
          <a:p>
            <a:endParaRPr lang="en-US" altLang="zh-CN" dirty="0">
              <a:effectLst/>
            </a:endParaRPr>
          </a:p>
          <a:p>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点球成金</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这个故事印证了古老的计算机科学格言“</a:t>
            </a:r>
            <a:r>
              <a:rPr lang="en-US" altLang="zh-CN" b="0" i="0" dirty="0">
                <a:solidFill>
                  <a:srgbClr val="333333"/>
                </a:solidFill>
                <a:effectLst/>
                <a:latin typeface="Arial" panose="020B0604020202020204" pitchFamily="34" charset="0"/>
              </a:rPr>
              <a:t>garbage in</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garbage out”</a:t>
            </a:r>
            <a:r>
              <a:rPr lang="zh-CN" altLang="en-US" b="0" i="0" dirty="0">
                <a:solidFill>
                  <a:srgbClr val="333333"/>
                </a:solidFill>
                <a:effectLst/>
                <a:latin typeface="Arial" panose="020B0604020202020204" pitchFamily="34" charset="0"/>
              </a:rPr>
              <a:t>，这对数据科学来说是无比正确的：如果计算过程的输入不正确，那么其输出也将不正确。的确，数据科学的两个特点无论怎样强调都不为过：（</a:t>
            </a:r>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）为了让数据科学获得成功，需要非常注意数据是如何创建的（就数据抽象设计及其数据质量校验而言）；（</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）我们还需要检查数据科学过程的输出结果，也就是说，如果计算机在数据中识别出一种模式，并不意味着它在尝试的过程中真正获得了某种洞察力；模式可能仅仅反馈了我们在数据设计和捕获中的偏差。</a:t>
            </a:r>
            <a:endParaRPr lang="zh-CN" altLang="en-US" dirty="0">
              <a:effectLst/>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15</a:t>
            </a:fld>
            <a:endParaRPr lang="zh-CN" altLang="en-US"/>
          </a:p>
        </p:txBody>
      </p:sp>
    </p:spTree>
    <p:extLst>
      <p:ext uri="{BB962C8B-B14F-4D97-AF65-F5344CB8AC3E}">
        <p14:creationId xmlns:p14="http://schemas.microsoft.com/office/powerpoint/2010/main" val="315739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为了使数据科学取得成功，我们需要高度关注如何创建数据（在设计数据抽象时所做的选择以及抽象过程所捕获数据的质量方面）</a:t>
            </a:r>
            <a:endParaRPr lang="en-US" altLang="zh-CN" dirty="0"/>
          </a:p>
          <a:p>
            <a:endParaRPr lang="en-US" altLang="zh-CN" dirty="0"/>
          </a:p>
          <a:p>
            <a:r>
              <a:rPr lang="zh-CN" altLang="en-US" dirty="0"/>
              <a:t>可解释性？我们还需要“感觉检查”数据科学过程的结果</a:t>
            </a:r>
            <a:r>
              <a:rPr lang="en-US" altLang="zh-CN" dirty="0"/>
              <a:t>——</a:t>
            </a:r>
            <a:r>
              <a:rPr lang="zh-CN" altLang="en-US" dirty="0"/>
              <a:t>也就是说，我们需要理解，仅仅因为计算机识别了数据中的模式，这并不意味着它识别了我们试图分析的过程中的真实洞察力；这种模式可能只是基于数据设计和捕获中的偏见。</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16</a:t>
            </a:fld>
            <a:endParaRPr lang="zh-CN" altLang="en-US"/>
          </a:p>
        </p:txBody>
      </p:sp>
    </p:spTree>
    <p:extLst>
      <p:ext uri="{BB962C8B-B14F-4D97-AF65-F5344CB8AC3E}">
        <p14:creationId xmlns:p14="http://schemas.microsoft.com/office/powerpoint/2010/main" val="272692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17</a:t>
            </a:fld>
            <a:endParaRPr lang="zh-CN" altLang="en-US"/>
          </a:p>
        </p:txBody>
      </p:sp>
    </p:spTree>
    <p:extLst>
      <p:ext uri="{BB962C8B-B14F-4D97-AF65-F5344CB8AC3E}">
        <p14:creationId xmlns:p14="http://schemas.microsoft.com/office/powerpoint/2010/main" val="1681243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比如存储员工的简历。不像员工基本信息那样一致每个员工的简历大不相同。有的员工的简历很简单，比如只包括教育情况；有的员工的简历却很复杂，比如包括工作情况、婚姻情况、出入境情况、户口迁移情况、党籍情况、技术技能等等。还有可能有一些我们没有预料的信息。通常我们要完整的保存这些信息并不是很容易的，因为我们不会希望系统中的表的结构在系统的运行期间进行变更。</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r>
              <a:rPr lang="zh-CN" altLang="en-US" b="0" i="0" dirty="0">
                <a:solidFill>
                  <a:srgbClr val="333333"/>
                </a:solidFill>
                <a:effectLst/>
                <a:latin typeface="Arial" panose="020B0604020202020204" pitchFamily="34" charset="0"/>
              </a:rPr>
              <a:t>为了克服半结构化数据存储的不确定性</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基于半结构化数据的结构信息可由其模式来描述的思想</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提出一种动态树存储模型</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18</a:t>
            </a:fld>
            <a:endParaRPr lang="zh-CN" altLang="en-US"/>
          </a:p>
        </p:txBody>
      </p:sp>
    </p:spTree>
    <p:extLst>
      <p:ext uri="{BB962C8B-B14F-4D97-AF65-F5344CB8AC3E}">
        <p14:creationId xmlns:p14="http://schemas.microsoft.com/office/powerpoint/2010/main" val="1236628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19</a:t>
            </a:fld>
            <a:endParaRPr lang="zh-CN" altLang="en-US"/>
          </a:p>
        </p:txBody>
      </p:sp>
    </p:spTree>
    <p:extLst>
      <p:ext uri="{BB962C8B-B14F-4D97-AF65-F5344CB8AC3E}">
        <p14:creationId xmlns:p14="http://schemas.microsoft.com/office/powerpoint/2010/main" val="91164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extLst>
      <p:ext uri="{BB962C8B-B14F-4D97-AF65-F5344CB8AC3E}">
        <p14:creationId xmlns:p14="http://schemas.microsoft.com/office/powerpoint/2010/main" val="344669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20</a:t>
            </a:fld>
            <a:endParaRPr lang="zh-CN" altLang="en-US"/>
          </a:p>
        </p:txBody>
      </p:sp>
    </p:spTree>
    <p:extLst>
      <p:ext uri="{BB962C8B-B14F-4D97-AF65-F5344CB8AC3E}">
        <p14:creationId xmlns:p14="http://schemas.microsoft.com/office/powerpoint/2010/main" val="753854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21</a:t>
            </a:fld>
            <a:endParaRPr lang="zh-CN" altLang="en-US"/>
          </a:p>
        </p:txBody>
      </p:sp>
    </p:spTree>
    <p:extLst>
      <p:ext uri="{BB962C8B-B14F-4D97-AF65-F5344CB8AC3E}">
        <p14:creationId xmlns:p14="http://schemas.microsoft.com/office/powerpoint/2010/main" val="60611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22</a:t>
            </a:fld>
            <a:endParaRPr lang="zh-CN" altLang="en-US"/>
          </a:p>
        </p:txBody>
      </p:sp>
    </p:spTree>
    <p:extLst>
      <p:ext uri="{BB962C8B-B14F-4D97-AF65-F5344CB8AC3E}">
        <p14:creationId xmlns:p14="http://schemas.microsoft.com/office/powerpoint/2010/main" val="129322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23</a:t>
            </a:fld>
            <a:endParaRPr lang="zh-CN" altLang="en-US"/>
          </a:p>
        </p:txBody>
      </p:sp>
    </p:spTree>
    <p:extLst>
      <p:ext uri="{BB962C8B-B14F-4D97-AF65-F5344CB8AC3E}">
        <p14:creationId xmlns:p14="http://schemas.microsoft.com/office/powerpoint/2010/main" val="3285566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24</a:t>
            </a:fld>
            <a:endParaRPr lang="zh-CN" altLang="en-US"/>
          </a:p>
        </p:txBody>
      </p:sp>
    </p:spTree>
    <p:extLst>
      <p:ext uri="{BB962C8B-B14F-4D97-AF65-F5344CB8AC3E}">
        <p14:creationId xmlns:p14="http://schemas.microsoft.com/office/powerpoint/2010/main" val="2565938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25</a:t>
            </a:fld>
            <a:endParaRPr lang="zh-CN" altLang="en-US"/>
          </a:p>
        </p:txBody>
      </p:sp>
    </p:spTree>
    <p:extLst>
      <p:ext uri="{BB962C8B-B14F-4D97-AF65-F5344CB8AC3E}">
        <p14:creationId xmlns:p14="http://schemas.microsoft.com/office/powerpoint/2010/main" val="49180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26</a:t>
            </a:fld>
            <a:endParaRPr lang="zh-CN" altLang="en-US"/>
          </a:p>
        </p:txBody>
      </p:sp>
    </p:spTree>
    <p:extLst>
      <p:ext uri="{BB962C8B-B14F-4D97-AF65-F5344CB8AC3E}">
        <p14:creationId xmlns:p14="http://schemas.microsoft.com/office/powerpoint/2010/main" val="3799849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我们将鼠标移在网页图标上的大量时间，上百万家食品杂货店的每日黄油价格，或者是大批手机在某一分钟的位置</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27</a:t>
            </a:fld>
            <a:endParaRPr lang="zh-CN" altLang="en-US"/>
          </a:p>
        </p:txBody>
      </p:sp>
    </p:spTree>
    <p:extLst>
      <p:ext uri="{BB962C8B-B14F-4D97-AF65-F5344CB8AC3E}">
        <p14:creationId xmlns:p14="http://schemas.microsoft.com/office/powerpoint/2010/main" val="1713303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28</a:t>
            </a:fld>
            <a:endParaRPr lang="zh-CN" altLang="en-US"/>
          </a:p>
        </p:txBody>
      </p:sp>
    </p:spTree>
    <p:extLst>
      <p:ext uri="{BB962C8B-B14F-4D97-AF65-F5344CB8AC3E}">
        <p14:creationId xmlns:p14="http://schemas.microsoft.com/office/powerpoint/2010/main" val="2654852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不妨考虑美国在线公司（</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AOL</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年为正当的社会科学研究而发布的匿名数据，这些数据涉及数百万用户的行为。一名新闻记者通过应用大数据分析，揭开了匿名数据的面纱，识别了特定人员的身份</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这就好比伊朗革命者在</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1979</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年闯入美国大使馆后，将用撕毁机撕毁的文件拼凑起来，还原真相。所以，虽然美国国家安全局泄露的“棱镜”计划声称没有收集公民的通信内容，但是收集的元数据不可避免地揭示了关于这些公民的大量信息。</a:t>
            </a: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29</a:t>
            </a:fld>
            <a:endParaRPr lang="zh-CN" altLang="en-US"/>
          </a:p>
        </p:txBody>
      </p:sp>
    </p:spTree>
    <p:extLst>
      <p:ext uri="{BB962C8B-B14F-4D97-AF65-F5344CB8AC3E}">
        <p14:creationId xmlns:p14="http://schemas.microsoft.com/office/powerpoint/2010/main" val="1445390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extLst>
      <p:ext uri="{BB962C8B-B14F-4D97-AF65-F5344CB8AC3E}">
        <p14:creationId xmlns:p14="http://schemas.microsoft.com/office/powerpoint/2010/main" val="461064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Increasing potential to support business decisions</a:t>
            </a:r>
          </a:p>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31</a:t>
            </a:fld>
            <a:endParaRPr lang="zh-CN" altLang="en-US"/>
          </a:p>
        </p:txBody>
      </p:sp>
    </p:spTree>
    <p:extLst>
      <p:ext uri="{BB962C8B-B14F-4D97-AF65-F5344CB8AC3E}">
        <p14:creationId xmlns:p14="http://schemas.microsoft.com/office/powerpoint/2010/main" val="1234830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32</a:t>
            </a:fld>
            <a:endParaRPr lang="zh-CN" altLang="en-US"/>
          </a:p>
        </p:txBody>
      </p:sp>
    </p:spTree>
    <p:extLst>
      <p:ext uri="{BB962C8B-B14F-4D97-AF65-F5344CB8AC3E}">
        <p14:creationId xmlns:p14="http://schemas.microsoft.com/office/powerpoint/2010/main" val="1284392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33</a:t>
            </a:fld>
            <a:endParaRPr lang="zh-CN" altLang="en-US"/>
          </a:p>
        </p:txBody>
      </p:sp>
    </p:spTree>
    <p:extLst>
      <p:ext uri="{BB962C8B-B14F-4D97-AF65-F5344CB8AC3E}">
        <p14:creationId xmlns:p14="http://schemas.microsoft.com/office/powerpoint/2010/main" val="726810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333333"/>
                </a:solidFill>
                <a:effectLst/>
                <a:latin typeface="-apple-system"/>
              </a:rPr>
              <a:t>商业理解（</a:t>
            </a:r>
            <a:r>
              <a:rPr lang="en-US" altLang="zh-CN" b="1" i="0" dirty="0">
                <a:solidFill>
                  <a:srgbClr val="333333"/>
                </a:solidFill>
                <a:effectLst/>
                <a:latin typeface="-apple-system"/>
              </a:rPr>
              <a:t>business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在第一个阶段我们必须从商业的角度上面了解项目的要求和最终目的是什么</a:t>
            </a:r>
            <a:r>
              <a:rPr lang="en-US" altLang="zh-CN" b="0" i="0" dirty="0">
                <a:solidFill>
                  <a:srgbClr val="333333"/>
                </a:solidFill>
                <a:effectLst/>
                <a:latin typeface="-apple-system"/>
              </a:rPr>
              <a:t>. </a:t>
            </a:r>
            <a:r>
              <a:rPr lang="zh-CN" altLang="en-US" b="0" i="0" dirty="0">
                <a:solidFill>
                  <a:srgbClr val="333333"/>
                </a:solidFill>
                <a:effectLst/>
                <a:latin typeface="-apple-system"/>
              </a:rPr>
              <a:t>并将这些目的与数据挖掘的定义以及结果结合起来</a:t>
            </a:r>
            <a:r>
              <a:rPr lang="en-US" altLang="zh-CN" b="0" i="0" dirty="0">
                <a:solidFill>
                  <a:srgbClr val="333333"/>
                </a:solidFill>
                <a:effectLst/>
                <a:latin typeface="-apple-system"/>
              </a:rPr>
              <a:t>.</a:t>
            </a:r>
            <a:br>
              <a:rPr lang="en-US" altLang="zh-CN" b="0" i="0" dirty="0">
                <a:solidFill>
                  <a:srgbClr val="333333"/>
                </a:solidFill>
                <a:effectLst/>
                <a:latin typeface="-apple-system"/>
              </a:rPr>
            </a:br>
            <a:r>
              <a:rPr lang="zh-CN" altLang="en-US" b="0" i="0" dirty="0">
                <a:solidFill>
                  <a:srgbClr val="333333"/>
                </a:solidFill>
                <a:effectLst/>
                <a:latin typeface="-apple-system"/>
              </a:rPr>
              <a:t>主要工作包括：确定商业目标，发现影响结果的重要因素，从商业角度描绘客户的首要目标，评估形势，查找所有的资源，局限，设想以及在确定数据分析目标和项目方案时考虑到的各种其他的因素，包括风险和意外，相关术语，成本和收益等等，接下来确定数据挖掘的目标，制定项目计划。</a:t>
            </a:r>
          </a:p>
          <a:p>
            <a:pPr algn="l">
              <a:buFont typeface="+mj-lt"/>
              <a:buAutoNum type="arabicPeriod"/>
            </a:pPr>
            <a:r>
              <a:rPr lang="zh-CN" altLang="en-US" b="1" i="0" dirty="0">
                <a:solidFill>
                  <a:srgbClr val="333333"/>
                </a:solidFill>
                <a:effectLst/>
                <a:latin typeface="-apple-system"/>
              </a:rPr>
              <a:t>数据理解（</a:t>
            </a:r>
            <a:r>
              <a:rPr lang="en-US" altLang="zh-CN" b="1" i="0" dirty="0">
                <a:solidFill>
                  <a:srgbClr val="333333"/>
                </a:solidFill>
                <a:effectLst/>
                <a:latin typeface="-apple-system"/>
              </a:rPr>
              <a:t>data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数据理解阶段开始于数据的收集工作。接下来就是熟悉数据的工作，具体如：检测数据的量，对数据有初步的理解，探测数据中比较有趣的数据子集，进而形成对潜在信息的假设。收集原始数据，对数据进行装载，描绘数据，并且探索数据特征，进行简单的特征统计，检验数据的质量，包括数据的完整性，正确性，缺失值的填补等。</a:t>
            </a:r>
          </a:p>
        </p:txBody>
      </p:sp>
      <p:sp>
        <p:nvSpPr>
          <p:cNvPr id="4" name="灯片编号占位符 3"/>
          <p:cNvSpPr>
            <a:spLocks noGrp="1"/>
          </p:cNvSpPr>
          <p:nvPr>
            <p:ph type="sldNum" sz="quarter" idx="5"/>
          </p:nvPr>
        </p:nvSpPr>
        <p:spPr/>
        <p:txBody>
          <a:bodyPr/>
          <a:lstStyle/>
          <a:p>
            <a:fld id="{E137D3FE-8A53-474B-A2E1-BB81872D0D6E}" type="slidenum">
              <a:rPr lang="zh-CN" altLang="en-US" smtClean="0"/>
              <a:t>34</a:t>
            </a:fld>
            <a:endParaRPr lang="zh-CN" altLang="en-US"/>
          </a:p>
        </p:txBody>
      </p:sp>
    </p:spTree>
    <p:extLst>
      <p:ext uri="{BB962C8B-B14F-4D97-AF65-F5344CB8AC3E}">
        <p14:creationId xmlns:p14="http://schemas.microsoft.com/office/powerpoint/2010/main" val="3266604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333333"/>
                </a:solidFill>
                <a:effectLst/>
                <a:latin typeface="-apple-system"/>
              </a:rPr>
              <a:t>商业理解（</a:t>
            </a:r>
            <a:r>
              <a:rPr lang="en-US" altLang="zh-CN" b="1" i="0" dirty="0">
                <a:solidFill>
                  <a:srgbClr val="333333"/>
                </a:solidFill>
                <a:effectLst/>
                <a:latin typeface="-apple-system"/>
              </a:rPr>
              <a:t>business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在第一个阶段我们必须从商业的角度上面了解项目的要求和最终目的是什么</a:t>
            </a:r>
            <a:r>
              <a:rPr lang="en-US" altLang="zh-CN" b="0" i="0" dirty="0">
                <a:solidFill>
                  <a:srgbClr val="333333"/>
                </a:solidFill>
                <a:effectLst/>
                <a:latin typeface="-apple-system"/>
              </a:rPr>
              <a:t>. </a:t>
            </a:r>
            <a:r>
              <a:rPr lang="zh-CN" altLang="en-US" b="0" i="0" dirty="0">
                <a:solidFill>
                  <a:srgbClr val="333333"/>
                </a:solidFill>
                <a:effectLst/>
                <a:latin typeface="-apple-system"/>
              </a:rPr>
              <a:t>并将这些目的与数据挖掘的定义以及结果结合起来</a:t>
            </a:r>
            <a:r>
              <a:rPr lang="en-US" altLang="zh-CN" b="0" i="0" dirty="0">
                <a:solidFill>
                  <a:srgbClr val="333333"/>
                </a:solidFill>
                <a:effectLst/>
                <a:latin typeface="-apple-system"/>
              </a:rPr>
              <a:t>.</a:t>
            </a:r>
            <a:br>
              <a:rPr lang="en-US" altLang="zh-CN" b="0" i="0" dirty="0">
                <a:solidFill>
                  <a:srgbClr val="333333"/>
                </a:solidFill>
                <a:effectLst/>
                <a:latin typeface="-apple-system"/>
              </a:rPr>
            </a:br>
            <a:r>
              <a:rPr lang="zh-CN" altLang="en-US" b="0" i="0" dirty="0">
                <a:solidFill>
                  <a:srgbClr val="333333"/>
                </a:solidFill>
                <a:effectLst/>
                <a:latin typeface="-apple-system"/>
              </a:rPr>
              <a:t>主要工作包括：确定商业目标，发现影响结果的重要因素，从商业角度描绘客户的首要目标，评估形势，查找所有的资源，局限，设想以及在确定数据分析目标和项目方案时考虑到的各种其他的因素，包括风险和意外，相关术语，成本和收益等等，接下来确定数据挖掘的目标，制定项目计划。</a:t>
            </a:r>
          </a:p>
          <a:p>
            <a:pPr algn="l">
              <a:buFont typeface="+mj-lt"/>
              <a:buAutoNum type="arabicPeriod"/>
            </a:pPr>
            <a:r>
              <a:rPr lang="zh-CN" altLang="en-US" b="1" i="0" dirty="0">
                <a:solidFill>
                  <a:srgbClr val="333333"/>
                </a:solidFill>
                <a:effectLst/>
                <a:latin typeface="-apple-system"/>
              </a:rPr>
              <a:t>数据理解（</a:t>
            </a:r>
            <a:r>
              <a:rPr lang="en-US" altLang="zh-CN" b="1" i="0" dirty="0">
                <a:solidFill>
                  <a:srgbClr val="333333"/>
                </a:solidFill>
                <a:effectLst/>
                <a:latin typeface="-apple-system"/>
              </a:rPr>
              <a:t>data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数据理解阶段开始于数据的收集工作。接下来就是熟悉数据的工作，具体如：检测数据的量，对数据有初步的理解，探测数据中比较有趣的数据子集，进而形成对潜在信息的假设。收集原始数据，对数据进行装载，描绘数据，并且探索数据特征，进行简单的特征统计，检验数据的质量，包括数据的完整性，正确性，缺失值的填补等。</a:t>
            </a:r>
          </a:p>
        </p:txBody>
      </p:sp>
      <p:sp>
        <p:nvSpPr>
          <p:cNvPr id="4" name="灯片编号占位符 3"/>
          <p:cNvSpPr>
            <a:spLocks noGrp="1"/>
          </p:cNvSpPr>
          <p:nvPr>
            <p:ph type="sldNum" sz="quarter" idx="5"/>
          </p:nvPr>
        </p:nvSpPr>
        <p:spPr/>
        <p:txBody>
          <a:bodyPr/>
          <a:lstStyle/>
          <a:p>
            <a:fld id="{E137D3FE-8A53-474B-A2E1-BB81872D0D6E}" type="slidenum">
              <a:rPr lang="zh-CN" altLang="en-US" smtClean="0"/>
              <a:t>35</a:t>
            </a:fld>
            <a:endParaRPr lang="zh-CN" altLang="en-US"/>
          </a:p>
        </p:txBody>
      </p:sp>
    </p:spTree>
    <p:extLst>
      <p:ext uri="{BB962C8B-B14F-4D97-AF65-F5344CB8AC3E}">
        <p14:creationId xmlns:p14="http://schemas.microsoft.com/office/powerpoint/2010/main" val="3151447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333333"/>
                </a:solidFill>
                <a:effectLst/>
                <a:latin typeface="-apple-system"/>
              </a:rPr>
              <a:t>商业理解（</a:t>
            </a:r>
            <a:r>
              <a:rPr lang="en-US" altLang="zh-CN" b="1" i="0" dirty="0">
                <a:solidFill>
                  <a:srgbClr val="333333"/>
                </a:solidFill>
                <a:effectLst/>
                <a:latin typeface="-apple-system"/>
              </a:rPr>
              <a:t>business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在第一个阶段我们必须从商业的角度上面了解项目的要求和最终目的是什么</a:t>
            </a:r>
            <a:r>
              <a:rPr lang="en-US" altLang="zh-CN" b="0" i="0" dirty="0">
                <a:solidFill>
                  <a:srgbClr val="333333"/>
                </a:solidFill>
                <a:effectLst/>
                <a:latin typeface="-apple-system"/>
              </a:rPr>
              <a:t>. </a:t>
            </a:r>
            <a:r>
              <a:rPr lang="zh-CN" altLang="en-US" b="0" i="0" dirty="0">
                <a:solidFill>
                  <a:srgbClr val="333333"/>
                </a:solidFill>
                <a:effectLst/>
                <a:latin typeface="-apple-system"/>
              </a:rPr>
              <a:t>并将这些目的与数据挖掘的定义以及结果结合起来</a:t>
            </a:r>
            <a:r>
              <a:rPr lang="en-US" altLang="zh-CN" b="0" i="0" dirty="0">
                <a:solidFill>
                  <a:srgbClr val="333333"/>
                </a:solidFill>
                <a:effectLst/>
                <a:latin typeface="-apple-system"/>
              </a:rPr>
              <a:t>.</a:t>
            </a:r>
            <a:br>
              <a:rPr lang="en-US" altLang="zh-CN" b="0" i="0" dirty="0">
                <a:solidFill>
                  <a:srgbClr val="333333"/>
                </a:solidFill>
                <a:effectLst/>
                <a:latin typeface="-apple-system"/>
              </a:rPr>
            </a:br>
            <a:r>
              <a:rPr lang="zh-CN" altLang="en-US" b="0" i="0" dirty="0">
                <a:solidFill>
                  <a:srgbClr val="333333"/>
                </a:solidFill>
                <a:effectLst/>
                <a:latin typeface="-apple-system"/>
              </a:rPr>
              <a:t>主要工作包括：确定商业目标，发现影响结果的重要因素，从商业角度描绘客户的首要目标，评估形势，查找所有的资源，局限，设想以及在确定数据分析目标和项目方案时考虑到的各种其他的因素，包括风险和意外，相关术语，成本和收益等等，接下来确定数据挖掘的目标，制定项目计划。</a:t>
            </a:r>
          </a:p>
          <a:p>
            <a:pPr algn="l">
              <a:buFont typeface="+mj-lt"/>
              <a:buAutoNum type="arabicPeriod"/>
            </a:pPr>
            <a:r>
              <a:rPr lang="zh-CN" altLang="en-US" b="1" i="0" dirty="0">
                <a:solidFill>
                  <a:srgbClr val="333333"/>
                </a:solidFill>
                <a:effectLst/>
                <a:latin typeface="-apple-system"/>
              </a:rPr>
              <a:t>数据理解（</a:t>
            </a:r>
            <a:r>
              <a:rPr lang="en-US" altLang="zh-CN" b="1" i="0" dirty="0">
                <a:solidFill>
                  <a:srgbClr val="333333"/>
                </a:solidFill>
                <a:effectLst/>
                <a:latin typeface="-apple-system"/>
              </a:rPr>
              <a:t>data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数据理解阶段开始于数据的收集工作。接下来就是熟悉数据的工作，具体如：检测数据的量，对数据有初步的理解，探测数据中比较有趣的数据子集，进而形成对潜在信息的假设。收集原始数据，对数据进行装载，描绘数据，并且探索数据特征，进行简单的特征统计，检验数据的质量，包括数据的完整性，正确性，缺失值的填补等。</a:t>
            </a:r>
          </a:p>
        </p:txBody>
      </p:sp>
      <p:sp>
        <p:nvSpPr>
          <p:cNvPr id="4" name="灯片编号占位符 3"/>
          <p:cNvSpPr>
            <a:spLocks noGrp="1"/>
          </p:cNvSpPr>
          <p:nvPr>
            <p:ph type="sldNum" sz="quarter" idx="5"/>
          </p:nvPr>
        </p:nvSpPr>
        <p:spPr/>
        <p:txBody>
          <a:bodyPr/>
          <a:lstStyle/>
          <a:p>
            <a:fld id="{E137D3FE-8A53-474B-A2E1-BB81872D0D6E}" type="slidenum">
              <a:rPr lang="zh-CN" altLang="en-US" smtClean="0"/>
              <a:t>36</a:t>
            </a:fld>
            <a:endParaRPr lang="zh-CN" altLang="en-US"/>
          </a:p>
        </p:txBody>
      </p:sp>
    </p:spTree>
    <p:extLst>
      <p:ext uri="{BB962C8B-B14F-4D97-AF65-F5344CB8AC3E}">
        <p14:creationId xmlns:p14="http://schemas.microsoft.com/office/powerpoint/2010/main" val="2618390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333333"/>
                </a:solidFill>
                <a:effectLst/>
                <a:latin typeface="-apple-system"/>
              </a:rPr>
              <a:t>商业理解（</a:t>
            </a:r>
            <a:r>
              <a:rPr lang="en-US" altLang="zh-CN" b="1" i="0" dirty="0">
                <a:solidFill>
                  <a:srgbClr val="333333"/>
                </a:solidFill>
                <a:effectLst/>
                <a:latin typeface="-apple-system"/>
              </a:rPr>
              <a:t>business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在第一个阶段我们必须从商业的角度上面了解项目的要求和最终目的是什么</a:t>
            </a:r>
            <a:r>
              <a:rPr lang="en-US" altLang="zh-CN" b="0" i="0" dirty="0">
                <a:solidFill>
                  <a:srgbClr val="333333"/>
                </a:solidFill>
                <a:effectLst/>
                <a:latin typeface="-apple-system"/>
              </a:rPr>
              <a:t>. </a:t>
            </a:r>
            <a:r>
              <a:rPr lang="zh-CN" altLang="en-US" b="0" i="0" dirty="0">
                <a:solidFill>
                  <a:srgbClr val="333333"/>
                </a:solidFill>
                <a:effectLst/>
                <a:latin typeface="-apple-system"/>
              </a:rPr>
              <a:t>并将这些目的与数据挖掘的定义以及结果结合起来</a:t>
            </a:r>
            <a:r>
              <a:rPr lang="en-US" altLang="zh-CN" b="0" i="0" dirty="0">
                <a:solidFill>
                  <a:srgbClr val="333333"/>
                </a:solidFill>
                <a:effectLst/>
                <a:latin typeface="-apple-system"/>
              </a:rPr>
              <a:t>.</a:t>
            </a:r>
            <a:br>
              <a:rPr lang="en-US" altLang="zh-CN" b="0" i="0" dirty="0">
                <a:solidFill>
                  <a:srgbClr val="333333"/>
                </a:solidFill>
                <a:effectLst/>
                <a:latin typeface="-apple-system"/>
              </a:rPr>
            </a:br>
            <a:r>
              <a:rPr lang="zh-CN" altLang="en-US" b="0" i="0" dirty="0">
                <a:solidFill>
                  <a:srgbClr val="333333"/>
                </a:solidFill>
                <a:effectLst/>
                <a:latin typeface="-apple-system"/>
              </a:rPr>
              <a:t>主要工作包括：确定商业目标，发现影响结果的重要因素，从商业角度描绘客户的首要目标，评估形势，查找所有的资源，局限，设想以及在确定数据分析目标和项目方案时考虑到的各种其他的因素，包括风险和意外，相关术语，成本和收益等等，接下来确定数据挖掘的目标，制定项目计划。</a:t>
            </a:r>
          </a:p>
          <a:p>
            <a:pPr algn="l">
              <a:buFont typeface="+mj-lt"/>
              <a:buAutoNum type="arabicPeriod"/>
            </a:pPr>
            <a:r>
              <a:rPr lang="zh-CN" altLang="en-US" b="1" i="0" dirty="0">
                <a:solidFill>
                  <a:srgbClr val="333333"/>
                </a:solidFill>
                <a:effectLst/>
                <a:latin typeface="-apple-system"/>
              </a:rPr>
              <a:t>数据理解（</a:t>
            </a:r>
            <a:r>
              <a:rPr lang="en-US" altLang="zh-CN" b="1" i="0" dirty="0">
                <a:solidFill>
                  <a:srgbClr val="333333"/>
                </a:solidFill>
                <a:effectLst/>
                <a:latin typeface="-apple-system"/>
              </a:rPr>
              <a:t>data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数据理解阶段开始于数据的收集工作。接下来就是熟悉数据的工作，具体如：检测数据的量，对数据有初步的理解，探测数据中比较有趣的数据子集，进而形成对潜在信息的假设。收集原始数据，对数据进行装载，描绘数据，并且探索数据特征，进行简单的特征统计，检验数据的质量，包括数据的完整性，正确性，缺失值的填补等。</a:t>
            </a:r>
          </a:p>
        </p:txBody>
      </p:sp>
      <p:sp>
        <p:nvSpPr>
          <p:cNvPr id="4" name="灯片编号占位符 3"/>
          <p:cNvSpPr>
            <a:spLocks noGrp="1"/>
          </p:cNvSpPr>
          <p:nvPr>
            <p:ph type="sldNum" sz="quarter" idx="5"/>
          </p:nvPr>
        </p:nvSpPr>
        <p:spPr/>
        <p:txBody>
          <a:bodyPr/>
          <a:lstStyle/>
          <a:p>
            <a:fld id="{E137D3FE-8A53-474B-A2E1-BB81872D0D6E}" type="slidenum">
              <a:rPr lang="zh-CN" altLang="en-US" smtClean="0"/>
              <a:t>37</a:t>
            </a:fld>
            <a:endParaRPr lang="zh-CN" altLang="en-US"/>
          </a:p>
        </p:txBody>
      </p:sp>
    </p:spTree>
    <p:extLst>
      <p:ext uri="{BB962C8B-B14F-4D97-AF65-F5344CB8AC3E}">
        <p14:creationId xmlns:p14="http://schemas.microsoft.com/office/powerpoint/2010/main" val="1420058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333333"/>
                </a:solidFill>
                <a:effectLst/>
                <a:latin typeface="-apple-system"/>
              </a:rPr>
              <a:t>商业理解（</a:t>
            </a:r>
            <a:r>
              <a:rPr lang="en-US" altLang="zh-CN" b="1" i="0" dirty="0">
                <a:solidFill>
                  <a:srgbClr val="333333"/>
                </a:solidFill>
                <a:effectLst/>
                <a:latin typeface="-apple-system"/>
              </a:rPr>
              <a:t>business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在第一个阶段我们必须从商业的角度上面了解项目的要求和最终目的是什么</a:t>
            </a:r>
            <a:r>
              <a:rPr lang="en-US" altLang="zh-CN" b="0" i="0" dirty="0">
                <a:solidFill>
                  <a:srgbClr val="333333"/>
                </a:solidFill>
                <a:effectLst/>
                <a:latin typeface="-apple-system"/>
              </a:rPr>
              <a:t>. </a:t>
            </a:r>
            <a:r>
              <a:rPr lang="zh-CN" altLang="en-US" b="0" i="0" dirty="0">
                <a:solidFill>
                  <a:srgbClr val="333333"/>
                </a:solidFill>
                <a:effectLst/>
                <a:latin typeface="-apple-system"/>
              </a:rPr>
              <a:t>并将这些目的与数据挖掘的定义以及结果结合起来</a:t>
            </a:r>
            <a:r>
              <a:rPr lang="en-US" altLang="zh-CN" b="0" i="0" dirty="0">
                <a:solidFill>
                  <a:srgbClr val="333333"/>
                </a:solidFill>
                <a:effectLst/>
                <a:latin typeface="-apple-system"/>
              </a:rPr>
              <a:t>.</a:t>
            </a:r>
            <a:br>
              <a:rPr lang="en-US" altLang="zh-CN" b="0" i="0" dirty="0">
                <a:solidFill>
                  <a:srgbClr val="333333"/>
                </a:solidFill>
                <a:effectLst/>
                <a:latin typeface="-apple-system"/>
              </a:rPr>
            </a:br>
            <a:r>
              <a:rPr lang="zh-CN" altLang="en-US" b="0" i="0" dirty="0">
                <a:solidFill>
                  <a:srgbClr val="333333"/>
                </a:solidFill>
                <a:effectLst/>
                <a:latin typeface="-apple-system"/>
              </a:rPr>
              <a:t>主要工作包括：确定商业目标，发现影响结果的重要因素，从商业角度描绘客户的首要目标，评估形势，查找所有的资源，局限，设想以及在确定数据分析目标和项目方案时考虑到的各种其他的因素，包括风险和意外，相关术语，成本和收益等等，接下来确定数据挖掘的目标，制定项目计划。</a:t>
            </a:r>
          </a:p>
          <a:p>
            <a:pPr algn="l">
              <a:buFont typeface="+mj-lt"/>
              <a:buAutoNum type="arabicPeriod"/>
            </a:pPr>
            <a:r>
              <a:rPr lang="zh-CN" altLang="en-US" b="1" i="0" dirty="0">
                <a:solidFill>
                  <a:srgbClr val="333333"/>
                </a:solidFill>
                <a:effectLst/>
                <a:latin typeface="-apple-system"/>
              </a:rPr>
              <a:t>数据理解（</a:t>
            </a:r>
            <a:r>
              <a:rPr lang="en-US" altLang="zh-CN" b="1" i="0" dirty="0">
                <a:solidFill>
                  <a:srgbClr val="333333"/>
                </a:solidFill>
                <a:effectLst/>
                <a:latin typeface="-apple-system"/>
              </a:rPr>
              <a:t>data understanding</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数据理解阶段开始于数据的收集工作。接下来就是熟悉数据的工作，具体如：检测数据的量，对数据有初步的理解，探测数据中比较有趣的数据子集，进而形成对潜在信息的假设。收集原始数据，对数据进行装载，描绘数据，并且探索数据特征，进行简单的特征统计，检验数据的质量，包括数据的完整性，正确性，缺失值的填补等。</a:t>
            </a:r>
          </a:p>
        </p:txBody>
      </p:sp>
      <p:sp>
        <p:nvSpPr>
          <p:cNvPr id="4" name="灯片编号占位符 3"/>
          <p:cNvSpPr>
            <a:spLocks noGrp="1"/>
          </p:cNvSpPr>
          <p:nvPr>
            <p:ph type="sldNum" sz="quarter" idx="5"/>
          </p:nvPr>
        </p:nvSpPr>
        <p:spPr/>
        <p:txBody>
          <a:bodyPr/>
          <a:lstStyle/>
          <a:p>
            <a:fld id="{E137D3FE-8A53-474B-A2E1-BB81872D0D6E}" type="slidenum">
              <a:rPr lang="zh-CN" altLang="en-US" smtClean="0"/>
              <a:t>38</a:t>
            </a:fld>
            <a:endParaRPr lang="zh-CN" altLang="en-US"/>
          </a:p>
        </p:txBody>
      </p:sp>
    </p:spTree>
    <p:extLst>
      <p:ext uri="{BB962C8B-B14F-4D97-AF65-F5344CB8AC3E}">
        <p14:creationId xmlns:p14="http://schemas.microsoft.com/office/powerpoint/2010/main" val="1262677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apple-system"/>
              </a:rPr>
              <a:t>部署（</a:t>
            </a:r>
            <a:r>
              <a:rPr lang="en-US" altLang="zh-CN" b="1" i="0" dirty="0">
                <a:solidFill>
                  <a:srgbClr val="333333"/>
                </a:solidFill>
                <a:effectLst/>
                <a:latin typeface="-apple-system"/>
              </a:rPr>
              <a:t>deployment</a:t>
            </a:r>
            <a:r>
              <a:rPr lang="zh-CN" altLang="en-US" b="1" i="0" dirty="0">
                <a:solidFill>
                  <a:srgbClr val="333333"/>
                </a:solidFill>
                <a:effectLst/>
                <a:latin typeface="-apple-system"/>
              </a:rPr>
              <a:t>）</a:t>
            </a:r>
            <a:br>
              <a:rPr lang="zh-CN" altLang="en-US" b="0" i="0" dirty="0">
                <a:solidFill>
                  <a:srgbClr val="333333"/>
                </a:solidFill>
                <a:effectLst/>
                <a:latin typeface="-apple-system"/>
              </a:rPr>
            </a:br>
            <a:r>
              <a:rPr lang="zh-CN" altLang="en-US" b="0" i="0" dirty="0">
                <a:solidFill>
                  <a:srgbClr val="333333"/>
                </a:solidFill>
                <a:effectLst/>
                <a:latin typeface="-apple-system"/>
              </a:rPr>
              <a:t>部署</a:t>
            </a:r>
            <a:r>
              <a:rPr lang="en-US" altLang="zh-CN" b="0" i="0" dirty="0">
                <a:solidFill>
                  <a:srgbClr val="333333"/>
                </a:solidFill>
                <a:effectLst/>
                <a:latin typeface="-apple-system"/>
              </a:rPr>
              <a:t>,</a:t>
            </a:r>
            <a:r>
              <a:rPr lang="zh-CN" altLang="en-US" b="0" i="0" dirty="0">
                <a:solidFill>
                  <a:srgbClr val="333333"/>
                </a:solidFill>
                <a:effectLst/>
                <a:latin typeface="-apple-system"/>
              </a:rPr>
              <a:t>即将其发现的结果以及过程组织成为可读文本形式</a:t>
            </a:r>
            <a:r>
              <a:rPr lang="en-US" altLang="zh-CN" b="0" i="0" dirty="0">
                <a:solidFill>
                  <a:srgbClr val="333333"/>
                </a:solidFill>
                <a:effectLst/>
                <a:latin typeface="-apple-system"/>
              </a:rPr>
              <a:t>.</a:t>
            </a:r>
            <a:r>
              <a:rPr lang="zh-CN" altLang="en-US" b="0" i="0" dirty="0">
                <a:solidFill>
                  <a:srgbClr val="333333"/>
                </a:solidFill>
                <a:effectLst/>
                <a:latin typeface="-apple-system"/>
              </a:rPr>
              <a:t>模型的创建并不是项目的最终目的。尽管建模是为了增加更多有关于数据的信息，但这些信息仍然需要以一种客户能够使用的方式被组织和呈现。这经常涉及到一个组织在处理某些决策过程中，如在决定有关网页的实时人员或者营销数据库的重复得分时，拥有一个“活”的模型。根据需求的不同，部署阶段可以是仅仅像写一份报告那样简单，也可以像在企业中进行可重复的数据挖掘程序那样复杂。在许多案例中，往往是客户而不是数据分析师来执行部署阶段。然而，尽管数据分析师不需要处理部署阶段的工作，对于客户而言，预先了解需要执行的活动从而正确的使用已构建的模型是非常重要的。</a:t>
            </a:r>
          </a:p>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39</a:t>
            </a:fld>
            <a:endParaRPr lang="zh-CN" altLang="en-US"/>
          </a:p>
        </p:txBody>
      </p:sp>
    </p:spTree>
    <p:extLst>
      <p:ext uri="{BB962C8B-B14F-4D97-AF65-F5344CB8AC3E}">
        <p14:creationId xmlns:p14="http://schemas.microsoft.com/office/powerpoint/2010/main" val="4057621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40</a:t>
            </a:fld>
            <a:endParaRPr lang="zh-CN" altLang="en-US"/>
          </a:p>
        </p:txBody>
      </p:sp>
    </p:spTree>
    <p:extLst>
      <p:ext uri="{BB962C8B-B14F-4D97-AF65-F5344CB8AC3E}">
        <p14:creationId xmlns:p14="http://schemas.microsoft.com/office/powerpoint/2010/main" val="99162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销售和营销中的数据科学</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a:t>
            </a:fld>
            <a:endParaRPr lang="zh-CN" altLang="en-US"/>
          </a:p>
        </p:txBody>
      </p:sp>
    </p:spTree>
    <p:extLst>
      <p:ext uri="{BB962C8B-B14F-4D97-AF65-F5344CB8AC3E}">
        <p14:creationId xmlns:p14="http://schemas.microsoft.com/office/powerpoint/2010/main" val="2771596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41</a:t>
            </a:fld>
            <a:endParaRPr lang="zh-CN" altLang="en-US"/>
          </a:p>
        </p:txBody>
      </p:sp>
    </p:spTree>
    <p:extLst>
      <p:ext uri="{BB962C8B-B14F-4D97-AF65-F5344CB8AC3E}">
        <p14:creationId xmlns:p14="http://schemas.microsoft.com/office/powerpoint/2010/main" val="3017150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t>42</a:t>
            </a:fld>
            <a:endParaRPr lang="zh-CN" altLang="en-US"/>
          </a:p>
        </p:txBody>
      </p:sp>
    </p:spTree>
    <p:extLst>
      <p:ext uri="{BB962C8B-B14F-4D97-AF65-F5344CB8AC3E}">
        <p14:creationId xmlns:p14="http://schemas.microsoft.com/office/powerpoint/2010/main" val="76531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43</a:t>
            </a:fld>
            <a:endParaRPr lang="zh-CN" altLang="en-US"/>
          </a:p>
        </p:txBody>
      </p:sp>
    </p:spTree>
    <p:extLst>
      <p:ext uri="{BB962C8B-B14F-4D97-AF65-F5344CB8AC3E}">
        <p14:creationId xmlns:p14="http://schemas.microsoft.com/office/powerpoint/2010/main" val="784902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44</a:t>
            </a:fld>
            <a:endParaRPr lang="zh-CN" altLang="en-US"/>
          </a:p>
        </p:txBody>
      </p:sp>
    </p:spTree>
    <p:extLst>
      <p:ext uri="{BB962C8B-B14F-4D97-AF65-F5344CB8AC3E}">
        <p14:creationId xmlns:p14="http://schemas.microsoft.com/office/powerpoint/2010/main" val="4188429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45</a:t>
            </a:fld>
            <a:endParaRPr lang="zh-CN" altLang="en-US"/>
          </a:p>
        </p:txBody>
      </p:sp>
    </p:spTree>
    <p:extLst>
      <p:ext uri="{BB962C8B-B14F-4D97-AF65-F5344CB8AC3E}">
        <p14:creationId xmlns:p14="http://schemas.microsoft.com/office/powerpoint/2010/main" val="824624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46</a:t>
            </a:fld>
            <a:endParaRPr lang="zh-CN" altLang="en-US"/>
          </a:p>
        </p:txBody>
      </p:sp>
    </p:spTree>
    <p:extLst>
      <p:ext uri="{BB962C8B-B14F-4D97-AF65-F5344CB8AC3E}">
        <p14:creationId xmlns:p14="http://schemas.microsoft.com/office/powerpoint/2010/main" val="3199180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extLst>
      <p:ext uri="{BB962C8B-B14F-4D97-AF65-F5344CB8AC3E}">
        <p14:creationId xmlns:p14="http://schemas.microsoft.com/office/powerpoint/2010/main" val="1436826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54</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55</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extLst>
      <p:ext uri="{BB962C8B-B14F-4D97-AF65-F5344CB8AC3E}">
        <p14:creationId xmlns:p14="http://schemas.microsoft.com/office/powerpoint/2010/main" val="25134392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63</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64</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65</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66</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67</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68</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69</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70</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71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7</a:t>
            </a:fld>
            <a:endParaRPr lang="zh-CN" altLang="en-US"/>
          </a:p>
        </p:txBody>
      </p:sp>
    </p:spTree>
    <p:extLst>
      <p:ext uri="{BB962C8B-B14F-4D97-AF65-F5344CB8AC3E}">
        <p14:creationId xmlns:p14="http://schemas.microsoft.com/office/powerpoint/2010/main" val="408901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72</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73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8</a:t>
            </a:fld>
            <a:endParaRPr lang="zh-CN" altLang="en-US"/>
          </a:p>
        </p:txBody>
      </p:sp>
    </p:spTree>
    <p:extLst>
      <p:ext uri="{BB962C8B-B14F-4D97-AF65-F5344CB8AC3E}">
        <p14:creationId xmlns:p14="http://schemas.microsoft.com/office/powerpoint/2010/main" val="371780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9</a:t>
            </a:fld>
            <a:endParaRPr lang="zh-CN" altLang="en-US"/>
          </a:p>
        </p:txBody>
      </p:sp>
    </p:spTree>
    <p:extLst>
      <p:ext uri="{BB962C8B-B14F-4D97-AF65-F5344CB8AC3E}">
        <p14:creationId xmlns:p14="http://schemas.microsoft.com/office/powerpoint/2010/main" val="204158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FCC73-863C-41BC-90A4-73B9287EB9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CEC08E-6154-4E89-8F63-2B9A7F9987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ADEE248-E5BB-4337-9B70-C1F14AC4FDCB}"/>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5" name="页脚占位符 4">
            <a:extLst>
              <a:ext uri="{FF2B5EF4-FFF2-40B4-BE49-F238E27FC236}">
                <a16:creationId xmlns:a16="http://schemas.microsoft.com/office/drawing/2014/main" id="{3D4CEFBF-9C49-48A6-ACAA-545EEE6EBB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6A9161-4A10-4713-8D2F-7937DD91C7EC}"/>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332847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0E3BD-54F3-458D-832B-80B57C5E6B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1B3C5-9F5E-4CA1-8BE7-CF08E150C78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67405E-5955-4B89-A638-321B8E6B4996}"/>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5" name="页脚占位符 4">
            <a:extLst>
              <a:ext uri="{FF2B5EF4-FFF2-40B4-BE49-F238E27FC236}">
                <a16:creationId xmlns:a16="http://schemas.microsoft.com/office/drawing/2014/main" id="{09D01F17-B6A8-432E-B5AF-69485EC2F2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85E151-C579-4250-8419-76C9E87EEE04}"/>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280303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BA0B88-BBBF-40FC-9544-B10CB653C77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D58AD5-A327-4B12-BFB4-81385EB1EB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B0B6D6-4B68-4203-91FB-D1835F8A7633}"/>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5" name="页脚占位符 4">
            <a:extLst>
              <a:ext uri="{FF2B5EF4-FFF2-40B4-BE49-F238E27FC236}">
                <a16:creationId xmlns:a16="http://schemas.microsoft.com/office/drawing/2014/main" id="{D2486DB1-7607-4955-A331-A237D17121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04A135-2D8D-4306-BCDE-5888FACC9CD5}"/>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1411949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2925837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645299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2214068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188354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875657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4132827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825420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47841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6883-C2B3-40D6-B1CA-AD24DC45A0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3A602B-D4D6-4E95-8CF4-7C583252C71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351F2E-2A18-49CC-AF33-56BB3B3F440A}"/>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5" name="页脚占位符 4">
            <a:extLst>
              <a:ext uri="{FF2B5EF4-FFF2-40B4-BE49-F238E27FC236}">
                <a16:creationId xmlns:a16="http://schemas.microsoft.com/office/drawing/2014/main" id="{FD2F86D0-312A-46DB-B957-B919A255B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A31148-B064-4CE8-B95E-DFE65622A718}"/>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225264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252546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939264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47184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464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F3A35-4DCE-489D-9DDB-EFE4C990B0C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A53F9A2-C649-40BA-B7FD-AB8D4F55C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B10D620-13B0-4BEB-8DE1-4445BCBB2024}"/>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5" name="页脚占位符 4">
            <a:extLst>
              <a:ext uri="{FF2B5EF4-FFF2-40B4-BE49-F238E27FC236}">
                <a16:creationId xmlns:a16="http://schemas.microsoft.com/office/drawing/2014/main" id="{1C5133F2-1810-4921-A1CB-13925CDE4E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181089-4E0D-486D-9EB8-3B1789260AA7}"/>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57258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1E820-70D2-4B86-B9EB-1C61B34B5B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6616ED-A772-4B60-874A-48AA2914F65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502D58-DFD7-4736-8A85-E72C1E9B85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B0E114-27B2-4264-8332-7158541C1A42}"/>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6" name="页脚占位符 5">
            <a:extLst>
              <a:ext uri="{FF2B5EF4-FFF2-40B4-BE49-F238E27FC236}">
                <a16:creationId xmlns:a16="http://schemas.microsoft.com/office/drawing/2014/main" id="{8FCA59B2-1E3D-4837-9CC0-9FA399C812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85141B-0FE7-4259-B9B6-34ED48A7DADB}"/>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255094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D8F2C-1CD8-4519-944F-C4403B7D8E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F157AF-02F6-4988-94AB-31464C83DF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C044B0-9F3D-47EF-8160-601A5BAC3DF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D4B816-5DAD-489E-886F-6D779D8CA9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8B873-FDEF-452B-AD25-FE02284B7B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392AF6-8D7E-419E-BB83-BBDB30FAB521}"/>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8" name="页脚占位符 7">
            <a:extLst>
              <a:ext uri="{FF2B5EF4-FFF2-40B4-BE49-F238E27FC236}">
                <a16:creationId xmlns:a16="http://schemas.microsoft.com/office/drawing/2014/main" id="{DC1372DC-ABB8-4ADE-AC9E-E08602081F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99F963-EE33-4C76-9E31-B64349669F8D}"/>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79889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742F4-1076-41EA-BC77-253E2D3AD6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DFF902-2782-4E3C-8AD6-499F7DCFEDFA}"/>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4" name="页脚占位符 3">
            <a:extLst>
              <a:ext uri="{FF2B5EF4-FFF2-40B4-BE49-F238E27FC236}">
                <a16:creationId xmlns:a16="http://schemas.microsoft.com/office/drawing/2014/main" id="{08F84A76-79D3-41E0-9E3D-4BDA0D9B62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282CC3-C0B6-4CB1-A0AA-F7219A2FEA41}"/>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24293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8ECF65-BCEA-4103-843C-688B8C794028}"/>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3" name="页脚占位符 2">
            <a:extLst>
              <a:ext uri="{FF2B5EF4-FFF2-40B4-BE49-F238E27FC236}">
                <a16:creationId xmlns:a16="http://schemas.microsoft.com/office/drawing/2014/main" id="{AFCD4469-7EBE-473D-AA69-C2FCE33FF2D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871D11C-1193-4633-A6E4-44B4C4F1E919}"/>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306056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4B12B-801E-4777-8088-9862CBB0A8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6D452B-F1B8-49E1-80C0-E9B7E6C735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5B47630-E957-4D17-84FD-852065576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F40E4F-9B99-49C7-BDE7-CD8E8E42F3E4}"/>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6" name="页脚占位符 5">
            <a:extLst>
              <a:ext uri="{FF2B5EF4-FFF2-40B4-BE49-F238E27FC236}">
                <a16:creationId xmlns:a16="http://schemas.microsoft.com/office/drawing/2014/main" id="{313D3D35-56D7-4AA0-B761-57CB17463B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E1DA83-CB87-4638-A431-11EE715CE81A}"/>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229860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4A967-49D3-4582-AF0F-CC851E9F65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54AE451-AF3A-4205-A7D2-D0988019F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C718233-4ACC-4FE8-A4BE-04A17C5E1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B6F21A-FF39-459A-8ED4-C33E398E0668}"/>
              </a:ext>
            </a:extLst>
          </p:cNvPr>
          <p:cNvSpPr>
            <a:spLocks noGrp="1"/>
          </p:cNvSpPr>
          <p:nvPr>
            <p:ph type="dt" sz="half" idx="10"/>
          </p:nvPr>
        </p:nvSpPr>
        <p:spPr/>
        <p:txBody>
          <a:bodyPr/>
          <a:lstStyle/>
          <a:p>
            <a:fld id="{5005F41F-4975-4B02-85C8-E9BC445167ED}" type="datetimeFigureOut">
              <a:rPr lang="zh-CN" altLang="en-US" smtClean="0"/>
              <a:t>2021/9/10</a:t>
            </a:fld>
            <a:endParaRPr lang="zh-CN" altLang="en-US"/>
          </a:p>
        </p:txBody>
      </p:sp>
      <p:sp>
        <p:nvSpPr>
          <p:cNvPr id="6" name="页脚占位符 5">
            <a:extLst>
              <a:ext uri="{FF2B5EF4-FFF2-40B4-BE49-F238E27FC236}">
                <a16:creationId xmlns:a16="http://schemas.microsoft.com/office/drawing/2014/main" id="{6359D0AF-F7FA-436D-A925-95CB03C760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856862-E198-4FE5-966E-0F229B28586F}"/>
              </a:ext>
            </a:extLst>
          </p:cNvPr>
          <p:cNvSpPr>
            <a:spLocks noGrp="1"/>
          </p:cNvSpPr>
          <p:nvPr>
            <p:ph type="sldNum" sz="quarter" idx="12"/>
          </p:nvPr>
        </p:nvSpPr>
        <p:spPr/>
        <p:txBody>
          <a:body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373983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3DEFEA-3D0F-4616-AB97-92F2010C9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481316D-ABAE-4E74-8559-44902BFBB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7AC05A-8142-4D3E-9340-CDF717768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05F41F-4975-4B02-85C8-E9BC445167ED}" type="datetimeFigureOut">
              <a:rPr lang="zh-CN" altLang="en-US" smtClean="0"/>
              <a:t>2021/9/10</a:t>
            </a:fld>
            <a:endParaRPr lang="zh-CN" altLang="en-US"/>
          </a:p>
        </p:txBody>
      </p:sp>
      <p:sp>
        <p:nvSpPr>
          <p:cNvPr id="5" name="页脚占位符 4">
            <a:extLst>
              <a:ext uri="{FF2B5EF4-FFF2-40B4-BE49-F238E27FC236}">
                <a16:creationId xmlns:a16="http://schemas.microsoft.com/office/drawing/2014/main" id="{A1E27159-0E82-4C15-96AB-1C605850C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3E89C7-BA7A-4C06-A768-BD2AADBDAC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C5761-46A8-4841-BDA5-571D16466241}" type="slidenum">
              <a:rPr lang="zh-CN" altLang="en-US" smtClean="0"/>
              <a:t>‹#›</a:t>
            </a:fld>
            <a:endParaRPr lang="zh-CN" altLang="en-US"/>
          </a:p>
        </p:txBody>
      </p:sp>
    </p:spTree>
    <p:extLst>
      <p:ext uri="{BB962C8B-B14F-4D97-AF65-F5344CB8AC3E}">
        <p14:creationId xmlns:p14="http://schemas.microsoft.com/office/powerpoint/2010/main" val="188255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92F5A-B62F-4B7E-9BB9-08C1A1C2A61F}" type="datetimeFigureOut">
              <a:rPr lang="zh-CN" altLang="en-US" smtClean="0"/>
              <a:t>2021/9/10</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1970455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68.png"/><Relationship Id="rId10" Type="http://schemas.openxmlformats.org/officeDocument/2006/relationships/image" Target="../media/image71.png"/><Relationship Id="rId4" Type="http://schemas.microsoft.com/office/2007/relationships/hdphoto" Target="../media/hdphoto4.wdp"/><Relationship Id="rId9" Type="http://schemas.openxmlformats.org/officeDocument/2006/relationships/image" Target="../media/image70.emf"/></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75.jpeg"/><Relationship Id="rId4" Type="http://schemas.openxmlformats.org/officeDocument/2006/relationships/image" Target="../media/image74.GIF"/></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79.png"/><Relationship Id="rId5" Type="http://schemas.openxmlformats.org/officeDocument/2006/relationships/image" Target="../media/image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81.png"/><Relationship Id="rId5" Type="http://schemas.openxmlformats.org/officeDocument/2006/relationships/image" Target="../media/image2.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83.png"/><Relationship Id="rId5" Type="http://schemas.openxmlformats.org/officeDocument/2006/relationships/image" Target="../media/image2.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84.png"/><Relationship Id="rId5" Type="http://schemas.openxmlformats.org/officeDocument/2006/relationships/image" Target="../media/image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3.xml"/><Relationship Id="rId6" Type="http://schemas.openxmlformats.org/officeDocument/2006/relationships/image" Target="../media/image86.png"/><Relationship Id="rId5" Type="http://schemas.openxmlformats.org/officeDocument/2006/relationships/image" Target="../media/image2.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3.xml"/><Relationship Id="rId6" Type="http://schemas.openxmlformats.org/officeDocument/2006/relationships/image" Target="../media/image87.png"/><Relationship Id="rId5" Type="http://schemas.openxmlformats.org/officeDocument/2006/relationships/image" Target="../media/image2.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88.png"/><Relationship Id="rId5" Type="http://schemas.openxmlformats.org/officeDocument/2006/relationships/image" Target="../media/image2.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2.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image" Target="../media/image92.png"/><Relationship Id="rId5" Type="http://schemas.openxmlformats.org/officeDocument/2006/relationships/image" Target="../media/image2.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2.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95.png"/><Relationship Id="rId5" Type="http://schemas.openxmlformats.org/officeDocument/2006/relationships/image" Target="../media/image2.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2.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2.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2.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02.png"/><Relationship Id="rId5" Type="http://schemas.openxmlformats.org/officeDocument/2006/relationships/image" Target="../media/image2.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03.pn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104.png"/><Relationship Id="rId5" Type="http://schemas.openxmlformats.org/officeDocument/2006/relationships/image" Target="../media/image2.png"/><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105.png"/><Relationship Id="rId5" Type="http://schemas.openxmlformats.org/officeDocument/2006/relationships/image" Target="../media/image2.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a:extLst>
              <a:ext uri="{FF2B5EF4-FFF2-40B4-BE49-F238E27FC236}">
                <a16:creationId xmlns:a16="http://schemas.microsoft.com/office/drawing/2014/main" id="{EADB3F62-66B9-4EE2-A40F-24665B2FD5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汤臣薇</a:t>
            </a:r>
          </a:p>
          <a:p>
            <a:pPr>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tangchenwei@scu.edu.cn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zh-CN" altLang="en-US" sz="7200" b="1" dirty="0">
                <a:latin typeface="Times New Roman" panose="02020603050405020304" pitchFamily="18" charset="0"/>
                <a:ea typeface="Segoe UI Black" panose="020B0A02040204020203" pitchFamily="34" charset="0"/>
                <a:cs typeface="Times New Roman" panose="02020603050405020304" pitchFamily="18" charset="0"/>
              </a:rPr>
              <a:t>数据科学引论</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079F0AC-A617-4A90-8180-769B2E3B67FC}"/>
              </a:ext>
            </a:extLst>
          </p:cNvPr>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p:blipFill>
        <p:spPr>
          <a:xfrm>
            <a:off x="106332" y="77424"/>
            <a:ext cx="687156" cy="857103"/>
          </a:xfrm>
          <a:prstGeom prst="rect">
            <a:avLst/>
          </a:prstGeom>
        </p:spPr>
      </p:pic>
      <p:sp>
        <p:nvSpPr>
          <p:cNvPr id="10" name="灯片编号占位符 9">
            <a:extLst>
              <a:ext uri="{FF2B5EF4-FFF2-40B4-BE49-F238E27FC236}">
                <a16:creationId xmlns:a16="http://schemas.microsoft.com/office/drawing/2014/main" id="{A2324D8B-9D42-40A4-B417-8BEBC6C83B84}"/>
              </a:ext>
            </a:extLst>
          </p:cNvPr>
          <p:cNvSpPr>
            <a:spLocks noGrp="1"/>
          </p:cNvSpPr>
          <p:nvPr>
            <p:ph type="sldNum" sz="quarter" idx="12"/>
          </p:nvPr>
        </p:nvSpPr>
        <p:spPr/>
        <p:txBody>
          <a:bodyPr/>
          <a:lstStyle/>
          <a:p>
            <a:fld id="{0D4EF626-F2E7-47E8-A3E5-EAE9C4555C6D}" type="slidenum">
              <a:rPr lang="zh-CN" altLang="en-US" smtClean="0"/>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0847847"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Definition: An attribute is a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property or characteristic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of an object</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attributes ?</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10</a:t>
            </a:fld>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10604014" cy="18844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数据集由与对象（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object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）集合相关的数据组成，每个对象都用一组属性（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attribute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）描述</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属性在有的场合也被称为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variable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field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characteristic</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dimension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feature</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属性的集合可用于描述对象（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object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对象也可以称为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record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point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case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sample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entity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instance</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表格 3">
            <a:extLst>
              <a:ext uri="{FF2B5EF4-FFF2-40B4-BE49-F238E27FC236}">
                <a16:creationId xmlns:a16="http://schemas.microsoft.com/office/drawing/2014/main" id="{A8036C55-C7C1-4401-AAC7-3A23642C6A57}"/>
              </a:ext>
            </a:extLst>
          </p:cNvPr>
          <p:cNvGraphicFramePr>
            <a:graphicFrameLocks noGrp="1"/>
          </p:cNvGraphicFramePr>
          <p:nvPr>
            <p:extLst>
              <p:ext uri="{D42A27DB-BD31-4B8C-83A1-F6EECF244321}">
                <p14:modId xmlns:p14="http://schemas.microsoft.com/office/powerpoint/2010/main" val="704185151"/>
              </p:ext>
            </p:extLst>
          </p:nvPr>
        </p:nvGraphicFramePr>
        <p:xfrm>
          <a:off x="2122467" y="4196195"/>
          <a:ext cx="4122546" cy="2109780"/>
        </p:xfrm>
        <a:graphic>
          <a:graphicData uri="http://schemas.openxmlformats.org/drawingml/2006/table">
            <a:tbl>
              <a:tblPr firstRow="1" bandRow="1">
                <a:tableStyleId>{5940675A-B579-460E-94D1-54222C63F5DA}</a:tableStyleId>
              </a:tblPr>
              <a:tblGrid>
                <a:gridCol w="1374182">
                  <a:extLst>
                    <a:ext uri="{9D8B030D-6E8A-4147-A177-3AD203B41FA5}">
                      <a16:colId xmlns:a16="http://schemas.microsoft.com/office/drawing/2014/main" val="1233534404"/>
                    </a:ext>
                  </a:extLst>
                </a:gridCol>
                <a:gridCol w="1374182">
                  <a:extLst>
                    <a:ext uri="{9D8B030D-6E8A-4147-A177-3AD203B41FA5}">
                      <a16:colId xmlns:a16="http://schemas.microsoft.com/office/drawing/2014/main" val="3118061738"/>
                    </a:ext>
                  </a:extLst>
                </a:gridCol>
                <a:gridCol w="1374182">
                  <a:extLst>
                    <a:ext uri="{9D8B030D-6E8A-4147-A177-3AD203B41FA5}">
                      <a16:colId xmlns:a16="http://schemas.microsoft.com/office/drawing/2014/main" val="1811500090"/>
                    </a:ext>
                  </a:extLst>
                </a:gridCol>
              </a:tblGrid>
              <a:tr h="421956">
                <a:tc>
                  <a:txBody>
                    <a:bodyPr/>
                    <a:lstStyle/>
                    <a:p>
                      <a:pPr algn="ctr"/>
                      <a:r>
                        <a:rPr lang="zh-CN" altLang="en-US"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书名</a:t>
                      </a:r>
                    </a:p>
                  </a:txBody>
                  <a:tcPr>
                    <a:solidFill>
                      <a:schemeClr val="bg1">
                        <a:lumMod val="75000"/>
                      </a:schemeClr>
                    </a:solidFill>
                  </a:tcPr>
                </a:tc>
                <a:tc>
                  <a:txBody>
                    <a:bodyPr/>
                    <a:lstStyle/>
                    <a:p>
                      <a:pPr algn="ct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艾玛</a:t>
                      </a:r>
                    </a:p>
                  </a:txBody>
                  <a:tcPr>
                    <a:noFill/>
                  </a:tcPr>
                </a:tc>
                <a:tc>
                  <a:txBody>
                    <a:bodyPr/>
                    <a:lstStyle/>
                    <a:p>
                      <a:pPr algn="ct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德古拉</a:t>
                      </a:r>
                    </a:p>
                  </a:txBody>
                  <a:tcPr>
                    <a:noFill/>
                  </a:tcPr>
                </a:tc>
                <a:extLst>
                  <a:ext uri="{0D108BD9-81ED-4DB2-BD59-A6C34878D82A}">
                    <a16:rowId xmlns:a16="http://schemas.microsoft.com/office/drawing/2014/main" val="3560476248"/>
                  </a:ext>
                </a:extLst>
              </a:tr>
              <a:tr h="421956">
                <a:tc>
                  <a:txBody>
                    <a:bodyPr/>
                    <a:lstStyle/>
                    <a:p>
                      <a:pPr algn="ctr"/>
                      <a:r>
                        <a:rPr lang="zh-CN" altLang="en-US"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作者</a:t>
                      </a:r>
                    </a:p>
                  </a:txBody>
                  <a:tcPr>
                    <a:solidFill>
                      <a:schemeClr val="bg1">
                        <a:lumMod val="75000"/>
                      </a:schemeClr>
                    </a:solidFill>
                  </a:tcPr>
                </a:tc>
                <a:tc>
                  <a:txBody>
                    <a:bodyPr/>
                    <a:lstStyle/>
                    <a:p>
                      <a:pPr algn="ct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奥斯汀</a:t>
                      </a:r>
                    </a:p>
                  </a:txBody>
                  <a:tcPr>
                    <a:noFill/>
                  </a:tcPr>
                </a:tc>
                <a:tc>
                  <a:txBody>
                    <a:bodyPr/>
                    <a:lstStyle/>
                    <a:p>
                      <a:pPr algn="ct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斯托克</a:t>
                      </a:r>
                    </a:p>
                  </a:txBody>
                  <a:tcPr>
                    <a:noFill/>
                  </a:tcPr>
                </a:tc>
                <a:extLst>
                  <a:ext uri="{0D108BD9-81ED-4DB2-BD59-A6C34878D82A}">
                    <a16:rowId xmlns:a16="http://schemas.microsoft.com/office/drawing/2014/main" val="279213088"/>
                  </a:ext>
                </a:extLst>
              </a:tr>
              <a:tr h="421956">
                <a:tc>
                  <a:txBody>
                    <a:bodyPr/>
                    <a:lstStyle/>
                    <a:p>
                      <a:pPr algn="ctr"/>
                      <a:r>
                        <a:rPr lang="zh-CN" altLang="en-US"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年代</a:t>
                      </a:r>
                    </a:p>
                  </a:txBody>
                  <a:tcPr>
                    <a:solidFill>
                      <a:schemeClr val="bg1">
                        <a:lumMod val="75000"/>
                      </a:schemeClr>
                    </a:solidFill>
                  </a:tcPr>
                </a:tc>
                <a:tc>
                  <a:txBody>
                    <a:bodyPr/>
                    <a:lstStyle/>
                    <a:p>
                      <a:pPr algn="ct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1815</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1897</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extLst>
                  <a:ext uri="{0D108BD9-81ED-4DB2-BD59-A6C34878D82A}">
                    <a16:rowId xmlns:a16="http://schemas.microsoft.com/office/drawing/2014/main" val="3032805654"/>
                  </a:ext>
                </a:extLst>
              </a:tr>
              <a:tr h="4219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版本</a:t>
                      </a:r>
                    </a:p>
                  </a:txBody>
                  <a:tcPr>
                    <a:solidFill>
                      <a:schemeClr val="bg1">
                        <a:lumMod val="75000"/>
                      </a:schemeClr>
                    </a:solidFill>
                  </a:tcPr>
                </a:tc>
                <a:tc>
                  <a:txBody>
                    <a:bodyPr/>
                    <a:lstStyle/>
                    <a:p>
                      <a:pPr algn="ct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a:t>
                      </a:r>
                      <a:r>
                        <a:rPr lang="en-US" altLang="zh-CN" sz="1800"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15</a:t>
                      </a:r>
                      <a:r>
                        <a:rPr lang="en-US" altLang="zh-CN" sz="1800"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extLst>
                  <a:ext uri="{0D108BD9-81ED-4DB2-BD59-A6C34878D82A}">
                    <a16:rowId xmlns:a16="http://schemas.microsoft.com/office/drawing/2014/main" val="1028261179"/>
                  </a:ext>
                </a:extLst>
              </a:tr>
              <a:tr h="4219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价格</a:t>
                      </a:r>
                    </a:p>
                  </a:txBody>
                  <a:tcPr>
                    <a:solidFill>
                      <a:schemeClr val="bg1">
                        <a:lumMod val="75000"/>
                      </a:schemeClr>
                    </a:solidFill>
                  </a:tcPr>
                </a:tc>
                <a:tc>
                  <a:txBody>
                    <a:bodyPr/>
                    <a:lstStyle/>
                    <a:p>
                      <a:pPr marL="0" algn="ctr" defTabSz="914400" rtl="0" eaLnBrk="1" latinLnBrk="0" hangingPunct="1"/>
                      <a:r>
                        <a:rPr lang="en-US" altLang="zh-CN"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$5.75</a:t>
                      </a:r>
                      <a:endParaRPr lang="zh-CN" altLang="en-US"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marL="0" algn="ctr" defTabSz="914400" rtl="0" eaLnBrk="1" latinLnBrk="0" hangingPunct="1"/>
                      <a:r>
                        <a:rPr lang="en-US" altLang="zh-CN"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$12.00</a:t>
                      </a:r>
                      <a:endParaRPr lang="zh-CN" altLang="en-US"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extLst>
                  <a:ext uri="{0D108BD9-81ED-4DB2-BD59-A6C34878D82A}">
                    <a16:rowId xmlns:a16="http://schemas.microsoft.com/office/drawing/2014/main" val="1112827867"/>
                  </a:ext>
                </a:extLst>
              </a:tr>
            </a:tbl>
          </a:graphicData>
        </a:graphic>
      </p:graphicFrame>
      <p:sp>
        <p:nvSpPr>
          <p:cNvPr id="3" name="左大括号 2">
            <a:extLst>
              <a:ext uri="{FF2B5EF4-FFF2-40B4-BE49-F238E27FC236}">
                <a16:creationId xmlns:a16="http://schemas.microsoft.com/office/drawing/2014/main" id="{4814872C-4B2E-40D6-AA26-4E936FCD5E20}"/>
              </a:ext>
            </a:extLst>
          </p:cNvPr>
          <p:cNvSpPr/>
          <p:nvPr/>
        </p:nvSpPr>
        <p:spPr>
          <a:xfrm>
            <a:off x="1866350" y="4196195"/>
            <a:ext cx="256116" cy="2109780"/>
          </a:xfrm>
          <a:prstGeom prst="leftBrace">
            <a:avLst>
              <a:gd name="adj1" fmla="val 5064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52186067-AAF3-4122-8B56-17FECC702EFA}"/>
              </a:ext>
            </a:extLst>
          </p:cNvPr>
          <p:cNvSpPr/>
          <p:nvPr/>
        </p:nvSpPr>
        <p:spPr>
          <a:xfrm rot="5400000">
            <a:off x="4046157" y="3385873"/>
            <a:ext cx="256116" cy="1364529"/>
          </a:xfrm>
          <a:prstGeom prst="leftBrace">
            <a:avLst>
              <a:gd name="adj1" fmla="val 5064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5192771-E4EE-4CFD-8EA3-E74C8ED1B19A}"/>
              </a:ext>
            </a:extLst>
          </p:cNvPr>
          <p:cNvSpPr txBox="1"/>
          <p:nvPr/>
        </p:nvSpPr>
        <p:spPr>
          <a:xfrm>
            <a:off x="3802866" y="3619211"/>
            <a:ext cx="761747" cy="369332"/>
          </a:xfrm>
          <a:prstGeom prst="rect">
            <a:avLst/>
          </a:prstGeom>
          <a:noFill/>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左大括号 15">
            <a:extLst>
              <a:ext uri="{FF2B5EF4-FFF2-40B4-BE49-F238E27FC236}">
                <a16:creationId xmlns:a16="http://schemas.microsoft.com/office/drawing/2014/main" id="{F2A451B1-378F-4A13-9E25-6B4434F98A9E}"/>
              </a:ext>
            </a:extLst>
          </p:cNvPr>
          <p:cNvSpPr/>
          <p:nvPr/>
        </p:nvSpPr>
        <p:spPr>
          <a:xfrm rot="5400000">
            <a:off x="5422688" y="3355763"/>
            <a:ext cx="256116" cy="1388533"/>
          </a:xfrm>
          <a:prstGeom prst="leftBrace">
            <a:avLst>
              <a:gd name="adj1" fmla="val 5064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4263ED3-79A1-49AA-8A2E-355535BBAA1B}"/>
              </a:ext>
            </a:extLst>
          </p:cNvPr>
          <p:cNvSpPr txBox="1"/>
          <p:nvPr/>
        </p:nvSpPr>
        <p:spPr>
          <a:xfrm>
            <a:off x="5169873" y="3622175"/>
            <a:ext cx="761747" cy="369332"/>
          </a:xfrm>
          <a:prstGeom prst="rect">
            <a:avLst/>
          </a:prstGeom>
          <a:noFill/>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12480569-B578-4B50-9511-633E7D2FFA81}"/>
              </a:ext>
            </a:extLst>
          </p:cNvPr>
          <p:cNvSpPr txBox="1"/>
          <p:nvPr/>
        </p:nvSpPr>
        <p:spPr>
          <a:xfrm>
            <a:off x="1475232" y="4927919"/>
            <a:ext cx="517906" cy="646331"/>
          </a:xfrm>
          <a:prstGeom prst="rect">
            <a:avLst/>
          </a:prstGeom>
          <a:noFill/>
        </p:spPr>
        <p:txBody>
          <a:bodyPr wrap="squar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属性</a:t>
            </a:r>
          </a:p>
        </p:txBody>
      </p:sp>
      <p:sp>
        <p:nvSpPr>
          <p:cNvPr id="21" name="文本框 20">
            <a:extLst>
              <a:ext uri="{FF2B5EF4-FFF2-40B4-BE49-F238E27FC236}">
                <a16:creationId xmlns:a16="http://schemas.microsoft.com/office/drawing/2014/main" id="{D2835972-05AA-4235-A171-F5A08AB69DC1}"/>
              </a:ext>
            </a:extLst>
          </p:cNvPr>
          <p:cNvSpPr txBox="1"/>
          <p:nvPr/>
        </p:nvSpPr>
        <p:spPr>
          <a:xfrm>
            <a:off x="2932494" y="6382923"/>
            <a:ext cx="2236510"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一个经典书籍的数据集</a:t>
            </a:r>
          </a:p>
        </p:txBody>
      </p:sp>
      <p:pic>
        <p:nvPicPr>
          <p:cNvPr id="22" name="Picture 2" descr="“艾玛”，作者：[简·奥斯汀]">
            <a:extLst>
              <a:ext uri="{FF2B5EF4-FFF2-40B4-BE49-F238E27FC236}">
                <a16:creationId xmlns:a16="http://schemas.microsoft.com/office/drawing/2014/main" id="{077823D5-CA12-40D8-B72E-9624C57BD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871" y="3833770"/>
            <a:ext cx="1569719" cy="2657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Dracula（English edition）【德拉库拉（英文版）】”，作者：[Bram Stoker【布莱姆·斯托克】]">
            <a:extLst>
              <a:ext uri="{FF2B5EF4-FFF2-40B4-BE49-F238E27FC236}">
                <a16:creationId xmlns:a16="http://schemas.microsoft.com/office/drawing/2014/main" id="{A09B34B6-381C-4218-921C-2F4149539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1918" y="3833770"/>
            <a:ext cx="1814558" cy="26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42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9F679F9F-3575-4699-B5B7-F87C12550B25}"/>
              </a:ext>
            </a:extLst>
          </p:cNvPr>
          <p:cNvSpPr/>
          <p:nvPr/>
        </p:nvSpPr>
        <p:spPr>
          <a:xfrm>
            <a:off x="671052" y="1167950"/>
            <a:ext cx="4060967"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不同数据类型的属性</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attributes ?</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11</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8">
            <a:extLst>
              <a:ext uri="{FF2B5EF4-FFF2-40B4-BE49-F238E27FC236}">
                <a16:creationId xmlns:a16="http://schemas.microsoft.com/office/drawing/2014/main" id="{887CDE45-9AC0-4949-B4CB-D31793E4CAC7}"/>
              </a:ext>
            </a:extLst>
          </p:cNvPr>
          <p:cNvSpPr/>
          <p:nvPr/>
        </p:nvSpPr>
        <p:spPr>
          <a:xfrm>
            <a:off x="1079627" y="2196332"/>
            <a:ext cx="1703070" cy="59436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数值型</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(numeric)</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3" name="圆角矩形 13">
            <a:extLst>
              <a:ext uri="{FF2B5EF4-FFF2-40B4-BE49-F238E27FC236}">
                <a16:creationId xmlns:a16="http://schemas.microsoft.com/office/drawing/2014/main" id="{C23DA3AC-12D6-4FE4-B9B3-C77D1BCBBBF0}"/>
              </a:ext>
            </a:extLst>
          </p:cNvPr>
          <p:cNvSpPr/>
          <p:nvPr/>
        </p:nvSpPr>
        <p:spPr>
          <a:xfrm>
            <a:off x="1079627" y="3660345"/>
            <a:ext cx="1703070" cy="59436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名词型</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(nominal)</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4" name="圆角矩形 3">
            <a:extLst>
              <a:ext uri="{FF2B5EF4-FFF2-40B4-BE49-F238E27FC236}">
                <a16:creationId xmlns:a16="http://schemas.microsoft.com/office/drawing/2014/main" id="{6B6A72BE-ECB7-4D72-A728-D2C6F5A74E62}"/>
              </a:ext>
            </a:extLst>
          </p:cNvPr>
          <p:cNvSpPr/>
          <p:nvPr/>
        </p:nvSpPr>
        <p:spPr>
          <a:xfrm>
            <a:off x="1079627" y="5206822"/>
            <a:ext cx="1703070" cy="59436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序数型</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(ordinal)</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5" name="圆角矩形 4">
            <a:extLst>
              <a:ext uri="{FF2B5EF4-FFF2-40B4-BE49-F238E27FC236}">
                <a16:creationId xmlns:a16="http://schemas.microsoft.com/office/drawing/2014/main" id="{1AC5B5CF-470E-4DB7-98DF-C439FDC26477}"/>
              </a:ext>
            </a:extLst>
          </p:cNvPr>
          <p:cNvSpPr/>
          <p:nvPr/>
        </p:nvSpPr>
        <p:spPr>
          <a:xfrm>
            <a:off x="3702346" y="3457648"/>
            <a:ext cx="3939423" cy="99975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不能</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对名词属性应用</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排序或算术操作</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。注意，名词属性可以按字母顺序排序，但字母顺序是与排序不同的操作。</a:t>
            </a:r>
          </a:p>
        </p:txBody>
      </p:sp>
      <p:sp>
        <p:nvSpPr>
          <p:cNvPr id="26" name="圆角矩形 5">
            <a:extLst>
              <a:ext uri="{FF2B5EF4-FFF2-40B4-BE49-F238E27FC236}">
                <a16:creationId xmlns:a16="http://schemas.microsoft.com/office/drawing/2014/main" id="{54DA7200-B91F-4DF0-B011-483211704B0A}"/>
              </a:ext>
            </a:extLst>
          </p:cNvPr>
          <p:cNvSpPr/>
          <p:nvPr/>
        </p:nvSpPr>
        <p:spPr>
          <a:xfrm>
            <a:off x="3702347" y="4991375"/>
            <a:ext cx="3939422" cy="1025254"/>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序号属性与名词属性</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相似</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，不同之处在于可以对序号属性的类别应用秩顺序。</a:t>
            </a:r>
          </a:p>
        </p:txBody>
      </p:sp>
      <p:sp>
        <p:nvSpPr>
          <p:cNvPr id="29" name="圆角矩形 4">
            <a:extLst>
              <a:ext uri="{FF2B5EF4-FFF2-40B4-BE49-F238E27FC236}">
                <a16:creationId xmlns:a16="http://schemas.microsoft.com/office/drawing/2014/main" id="{0C4A16DF-87BA-4E5E-BAAA-2B602D65232D}"/>
              </a:ext>
            </a:extLst>
          </p:cNvPr>
          <p:cNvSpPr/>
          <p:nvPr/>
        </p:nvSpPr>
        <p:spPr>
          <a:xfrm>
            <a:off x="3702347" y="1993635"/>
            <a:ext cx="3939421" cy="99975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数值属性描述使用</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整数或实值</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表示。数值属性可以在</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区间</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尺度或</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比率</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尺度上测量。</a:t>
            </a:r>
          </a:p>
        </p:txBody>
      </p:sp>
      <p:pic>
        <p:nvPicPr>
          <p:cNvPr id="30" name="Picture 2" descr="Download and share Arrow Clipart Printable - Transparent Background White  Arrow Png, Cartoon. Seach more similar… | Arrow clipart, Curved arrow,  Business hours sign">
            <a:extLst>
              <a:ext uri="{FF2B5EF4-FFF2-40B4-BE49-F238E27FC236}">
                <a16:creationId xmlns:a16="http://schemas.microsoft.com/office/drawing/2014/main" id="{6F735DF3-835D-461B-90F3-0D83F97FD343}"/>
              </a:ext>
            </a:extLst>
          </p:cNvPr>
          <p:cNvPicPr>
            <a:picLocks noChangeAspect="1" noChangeArrowheads="1"/>
          </p:cNvPicPr>
          <p:nvPr/>
        </p:nvPicPr>
        <p:blipFill rotWithShape="1">
          <a:blip r:embed="rId3">
            <a:clrChange>
              <a:clrFrom>
                <a:srgbClr val="F7F7F7"/>
              </a:clrFrom>
              <a:clrTo>
                <a:srgbClr val="F7F7F7">
                  <a:alpha val="0"/>
                </a:srgbClr>
              </a:clrTo>
            </a:clrChange>
            <a:biLevel thresh="75000"/>
            <a:extLst>
              <a:ext uri="{28A0092B-C50C-407E-A947-70E740481C1C}">
                <a14:useLocalDpi xmlns:a14="http://schemas.microsoft.com/office/drawing/2010/main" val="0"/>
              </a:ext>
            </a:extLst>
          </a:blip>
          <a:srcRect l="10281" r="15289"/>
          <a:stretch/>
        </p:blipFill>
        <p:spPr bwMode="auto">
          <a:xfrm>
            <a:off x="2863522" y="2181425"/>
            <a:ext cx="717918" cy="6241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wnload and share Arrow Clipart Printable - Transparent Background White  Arrow Png, Cartoon. Seach more similar… | Arrow clipart, Curved arrow,  Business hours sign">
            <a:extLst>
              <a:ext uri="{FF2B5EF4-FFF2-40B4-BE49-F238E27FC236}">
                <a16:creationId xmlns:a16="http://schemas.microsoft.com/office/drawing/2014/main" id="{312A86F0-99D1-48AB-B549-98058CC8746B}"/>
              </a:ext>
            </a:extLst>
          </p:cNvPr>
          <p:cNvPicPr>
            <a:picLocks noChangeAspect="1" noChangeArrowheads="1"/>
          </p:cNvPicPr>
          <p:nvPr/>
        </p:nvPicPr>
        <p:blipFill rotWithShape="1">
          <a:blip r:embed="rId3">
            <a:biLevel thresh="75000"/>
            <a:clrChange>
              <a:clrFrom>
                <a:srgbClr val="F7F7F7"/>
              </a:clrFrom>
              <a:clrTo>
                <a:srgbClr val="F7F7F7">
                  <a:alpha val="0"/>
                </a:srgbClr>
              </a:clrTo>
            </a:clrChange>
            <a:extLst>
              <a:ext uri="{28A0092B-C50C-407E-A947-70E740481C1C}">
                <a14:useLocalDpi xmlns:a14="http://schemas.microsoft.com/office/drawing/2010/main" val="0"/>
              </a:ext>
            </a:extLst>
          </a:blip>
          <a:srcRect l="10281" r="15289"/>
          <a:stretch/>
        </p:blipFill>
        <p:spPr bwMode="auto">
          <a:xfrm>
            <a:off x="2863522" y="3645438"/>
            <a:ext cx="717918" cy="62417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Download and share Arrow Clipart Printable - Transparent Background White  Arrow Png, Cartoon. Seach more similar… | Arrow clipart, Curved arrow,  Business hours sign">
            <a:extLst>
              <a:ext uri="{FF2B5EF4-FFF2-40B4-BE49-F238E27FC236}">
                <a16:creationId xmlns:a16="http://schemas.microsoft.com/office/drawing/2014/main" id="{C1579299-58A6-4E08-9246-43B89F9D9A24}"/>
              </a:ext>
            </a:extLst>
          </p:cNvPr>
          <p:cNvPicPr>
            <a:picLocks noChangeAspect="1" noChangeArrowheads="1"/>
          </p:cNvPicPr>
          <p:nvPr/>
        </p:nvPicPr>
        <p:blipFill rotWithShape="1">
          <a:blip r:embed="rId3">
            <a:biLevel thresh="75000"/>
            <a:clrChange>
              <a:clrFrom>
                <a:srgbClr val="F7F7F7"/>
              </a:clrFrom>
              <a:clrTo>
                <a:srgbClr val="F7F7F7">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281" r="15289"/>
          <a:stretch/>
        </p:blipFill>
        <p:spPr bwMode="auto">
          <a:xfrm>
            <a:off x="2863522" y="5191915"/>
            <a:ext cx="717918" cy="624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3">
            <a:extLst>
              <a:ext uri="{FF2B5EF4-FFF2-40B4-BE49-F238E27FC236}">
                <a16:creationId xmlns:a16="http://schemas.microsoft.com/office/drawing/2014/main" id="{6BC1F461-3479-4147-9A0F-9F4B444A5436}"/>
              </a:ext>
            </a:extLst>
          </p:cNvPr>
          <p:cNvGraphicFramePr>
            <a:graphicFrameLocks noGrp="1"/>
          </p:cNvGraphicFramePr>
          <p:nvPr>
            <p:extLst>
              <p:ext uri="{D42A27DB-BD31-4B8C-83A1-F6EECF244321}">
                <p14:modId xmlns:p14="http://schemas.microsoft.com/office/powerpoint/2010/main" val="3500216409"/>
              </p:ext>
            </p:extLst>
          </p:nvPr>
        </p:nvGraphicFramePr>
        <p:xfrm>
          <a:off x="8127741" y="1993635"/>
          <a:ext cx="3024975" cy="1854200"/>
        </p:xfrm>
        <a:graphic>
          <a:graphicData uri="http://schemas.openxmlformats.org/drawingml/2006/table">
            <a:tbl>
              <a:tblPr firstRow="1" bandRow="1">
                <a:tableStyleId>{5940675A-B579-460E-94D1-54222C63F5DA}</a:tableStyleId>
              </a:tblPr>
              <a:tblGrid>
                <a:gridCol w="1008325">
                  <a:extLst>
                    <a:ext uri="{9D8B030D-6E8A-4147-A177-3AD203B41FA5}">
                      <a16:colId xmlns:a16="http://schemas.microsoft.com/office/drawing/2014/main" val="1233534404"/>
                    </a:ext>
                  </a:extLst>
                </a:gridCol>
                <a:gridCol w="1008325">
                  <a:extLst>
                    <a:ext uri="{9D8B030D-6E8A-4147-A177-3AD203B41FA5}">
                      <a16:colId xmlns:a16="http://schemas.microsoft.com/office/drawing/2014/main" val="3118061738"/>
                    </a:ext>
                  </a:extLst>
                </a:gridCol>
                <a:gridCol w="1008325">
                  <a:extLst>
                    <a:ext uri="{9D8B030D-6E8A-4147-A177-3AD203B41FA5}">
                      <a16:colId xmlns:a16="http://schemas.microsoft.com/office/drawing/2014/main" val="1811500090"/>
                    </a:ext>
                  </a:extLst>
                </a:gridCol>
              </a:tblGrid>
              <a:tr h="370840">
                <a:tc>
                  <a:txBody>
                    <a:bodyP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书名</a:t>
                      </a:r>
                    </a:p>
                  </a:txBody>
                  <a:tcPr>
                    <a:solidFill>
                      <a:srgbClr val="A8C4E6"/>
                    </a:solidFill>
                  </a:tcPr>
                </a:tc>
                <a:tc>
                  <a:txBody>
                    <a:bodyPr/>
                    <a:lstStyle/>
                    <a:p>
                      <a:pPr algn="ct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艾玛</a:t>
                      </a:r>
                    </a:p>
                  </a:txBody>
                  <a:tcPr>
                    <a:solidFill>
                      <a:srgbClr val="A8C4E6"/>
                    </a:solidFill>
                  </a:tcPr>
                </a:tc>
                <a:tc>
                  <a:txBody>
                    <a:bodyPr/>
                    <a:lstStyle/>
                    <a:p>
                      <a:pPr algn="ct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德古拉</a:t>
                      </a:r>
                    </a:p>
                  </a:txBody>
                  <a:tcPr>
                    <a:solidFill>
                      <a:srgbClr val="A8C4E6"/>
                    </a:solidFill>
                  </a:tcPr>
                </a:tc>
                <a:extLst>
                  <a:ext uri="{0D108BD9-81ED-4DB2-BD59-A6C34878D82A}">
                    <a16:rowId xmlns:a16="http://schemas.microsoft.com/office/drawing/2014/main" val="3560476248"/>
                  </a:ext>
                </a:extLst>
              </a:tr>
              <a:tr h="370840">
                <a:tc>
                  <a:txBody>
                    <a:bodyP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作者</a:t>
                      </a:r>
                    </a:p>
                  </a:txBody>
                  <a:tcPr>
                    <a:solidFill>
                      <a:srgbClr val="A8C4E6"/>
                    </a:solidFill>
                  </a:tcPr>
                </a:tc>
                <a:tc>
                  <a:txBody>
                    <a:bodyPr/>
                    <a:lstStyle/>
                    <a:p>
                      <a:pPr algn="ct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奥斯汀</a:t>
                      </a:r>
                    </a:p>
                  </a:txBody>
                  <a:tcPr>
                    <a:solidFill>
                      <a:srgbClr val="A8C4E6"/>
                    </a:solidFill>
                  </a:tcPr>
                </a:tc>
                <a:tc>
                  <a:txBody>
                    <a:bodyPr/>
                    <a:lstStyle/>
                    <a:p>
                      <a:pPr algn="ct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斯托克</a:t>
                      </a:r>
                    </a:p>
                  </a:txBody>
                  <a:tcPr>
                    <a:solidFill>
                      <a:srgbClr val="A8C4E6"/>
                    </a:solidFill>
                  </a:tcPr>
                </a:tc>
                <a:extLst>
                  <a:ext uri="{0D108BD9-81ED-4DB2-BD59-A6C34878D82A}">
                    <a16:rowId xmlns:a16="http://schemas.microsoft.com/office/drawing/2014/main" val="279213088"/>
                  </a:ext>
                </a:extLst>
              </a:tr>
              <a:tr h="370840">
                <a:tc>
                  <a:txBody>
                    <a:bodyP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年代</a:t>
                      </a:r>
                    </a:p>
                  </a:txBody>
                  <a:tcPr>
                    <a:solidFill>
                      <a:srgbClr val="F7AA8A"/>
                    </a:solidFill>
                  </a:tcPr>
                </a:tc>
                <a:tc>
                  <a:txBody>
                    <a:bodyP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1815</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F7AA8A"/>
                    </a:solidFill>
                  </a:tcPr>
                </a:tc>
                <a:tc>
                  <a:txBody>
                    <a:bodyP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1897</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F7AA8A"/>
                    </a:solidFill>
                  </a:tcPr>
                </a:tc>
                <a:extLst>
                  <a:ext uri="{0D108BD9-81ED-4DB2-BD59-A6C34878D82A}">
                    <a16:rowId xmlns:a16="http://schemas.microsoft.com/office/drawing/2014/main" val="30328056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版本</a:t>
                      </a:r>
                    </a:p>
                  </a:txBody>
                  <a:tcPr>
                    <a:solidFill>
                      <a:srgbClr val="A1CB8D"/>
                    </a:solidFill>
                  </a:tcPr>
                </a:tc>
                <a:tc>
                  <a:txBody>
                    <a:bodyP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a:t>
                      </a:r>
                      <a:r>
                        <a:rPr lang="en-US" altLang="zh-CN"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A1CB8D"/>
                    </a:solidFill>
                  </a:tcPr>
                </a:tc>
                <a:tc>
                  <a:txBody>
                    <a:bodyP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15</a:t>
                      </a:r>
                      <a:r>
                        <a:rPr lang="en-US" altLang="zh-CN"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A1CB8D"/>
                    </a:solidFill>
                  </a:tcPr>
                </a:tc>
                <a:extLst>
                  <a:ext uri="{0D108BD9-81ED-4DB2-BD59-A6C34878D82A}">
                    <a16:rowId xmlns:a16="http://schemas.microsoft.com/office/drawing/2014/main" val="10282611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价格</a:t>
                      </a:r>
                    </a:p>
                  </a:txBody>
                  <a:tcPr>
                    <a:solidFill>
                      <a:srgbClr val="F7AA8A"/>
                    </a:solidFill>
                  </a:tcPr>
                </a:tc>
                <a:tc>
                  <a:txBody>
                    <a:bodyPr/>
                    <a:lstStyle/>
                    <a:p>
                      <a:pPr marL="0" algn="ctr" defTabSz="914400" rtl="0" eaLnBrk="1" latinLnBrk="0" hangingPunct="1"/>
                      <a:r>
                        <a:rPr lang="en-US" altLang="zh-CN"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$5.75</a:t>
                      </a:r>
                      <a:endParaRPr lang="zh-CN" altLang="en-US"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F7AA8A"/>
                    </a:solidFill>
                  </a:tcPr>
                </a:tc>
                <a:tc>
                  <a:txBody>
                    <a:bodyPr/>
                    <a:lstStyle/>
                    <a:p>
                      <a:pPr marL="0" algn="ctr" defTabSz="914400" rtl="0" eaLnBrk="1" latinLnBrk="0" hangingPunct="1"/>
                      <a:r>
                        <a:rPr lang="en-US" altLang="zh-CN"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$12.00</a:t>
                      </a:r>
                      <a:endParaRPr lang="zh-CN" altLang="en-US" sz="18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F7AA8A"/>
                    </a:solidFill>
                  </a:tcPr>
                </a:tc>
                <a:extLst>
                  <a:ext uri="{0D108BD9-81ED-4DB2-BD59-A6C34878D82A}">
                    <a16:rowId xmlns:a16="http://schemas.microsoft.com/office/drawing/2014/main" val="1112827867"/>
                  </a:ext>
                </a:extLst>
              </a:tr>
            </a:tbl>
          </a:graphicData>
        </a:graphic>
      </p:graphicFrame>
      <p:pic>
        <p:nvPicPr>
          <p:cNvPr id="1026" name="Picture 2" descr="“艾玛”，作者：[简·奥斯汀]">
            <a:extLst>
              <a:ext uri="{FF2B5EF4-FFF2-40B4-BE49-F238E27FC236}">
                <a16:creationId xmlns:a16="http://schemas.microsoft.com/office/drawing/2014/main" id="{F404E105-5D19-4091-9AA2-EC90C71DA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7740" y="3915520"/>
            <a:ext cx="1411945" cy="2101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acula（English edition）【德拉库拉（英文版）】”，作者：[Bram Stoker【布莱姆·斯托克】]">
            <a:extLst>
              <a:ext uri="{FF2B5EF4-FFF2-40B4-BE49-F238E27FC236}">
                <a16:creationId xmlns:a16="http://schemas.microsoft.com/office/drawing/2014/main" id="{B976658E-A063-4EB9-BEB6-82454EACFB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6514" y="3915520"/>
            <a:ext cx="1486202" cy="210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4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9F679F9F-3575-4699-B5B7-F87C12550B25}"/>
              </a:ext>
            </a:extLst>
          </p:cNvPr>
          <p:cNvSpPr/>
          <p:nvPr/>
        </p:nvSpPr>
        <p:spPr>
          <a:xfrm>
            <a:off x="671052" y="1167950"/>
            <a:ext cx="4060967"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不同数据类型的属性</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attributes ?</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12</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5B1C93D1-9D1B-4A1E-8C3A-697A75D406CD}"/>
                  </a:ext>
                </a:extLst>
              </p:cNvPr>
              <p:cNvGraphicFramePr>
                <a:graphicFrameLocks noGrp="1"/>
              </p:cNvGraphicFramePr>
              <p:nvPr>
                <p:extLst>
                  <p:ext uri="{D42A27DB-BD31-4B8C-83A1-F6EECF244321}">
                    <p14:modId xmlns:p14="http://schemas.microsoft.com/office/powerpoint/2010/main" val="3776312228"/>
                  </p:ext>
                </p:extLst>
              </p:nvPr>
            </p:nvGraphicFramePr>
            <p:xfrm>
              <a:off x="1165014" y="1916854"/>
              <a:ext cx="6759785" cy="4234251"/>
            </p:xfrm>
            <a:graphic>
              <a:graphicData uri="http://schemas.openxmlformats.org/drawingml/2006/table">
                <a:tbl>
                  <a:tblPr firstRow="1" bandRow="1">
                    <a:tableStyleId>{7DF18680-E054-41AD-8BC1-D1AEF772440D}</a:tableStyleId>
                  </a:tblPr>
                  <a:tblGrid>
                    <a:gridCol w="1903306">
                      <a:extLst>
                        <a:ext uri="{9D8B030D-6E8A-4147-A177-3AD203B41FA5}">
                          <a16:colId xmlns:a16="http://schemas.microsoft.com/office/drawing/2014/main" val="4149402098"/>
                        </a:ext>
                      </a:extLst>
                    </a:gridCol>
                    <a:gridCol w="2031143">
                      <a:extLst>
                        <a:ext uri="{9D8B030D-6E8A-4147-A177-3AD203B41FA5}">
                          <a16:colId xmlns:a16="http://schemas.microsoft.com/office/drawing/2014/main" val="3554303380"/>
                        </a:ext>
                      </a:extLst>
                    </a:gridCol>
                    <a:gridCol w="2825336">
                      <a:extLst>
                        <a:ext uri="{9D8B030D-6E8A-4147-A177-3AD203B41FA5}">
                          <a16:colId xmlns:a16="http://schemas.microsoft.com/office/drawing/2014/main" val="284811326"/>
                        </a:ext>
                      </a:extLst>
                    </a:gridCol>
                  </a:tblGrid>
                  <a:tr h="547864">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属性类型</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描述</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例子</a:t>
                          </a:r>
                        </a:p>
                      </a:txBody>
                      <a:tcPr anchor="ctr"/>
                    </a:tc>
                    <a:extLst>
                      <a:ext uri="{0D108BD9-81ED-4DB2-BD59-A6C34878D82A}">
                        <a16:rowId xmlns:a16="http://schemas.microsoft.com/office/drawing/2014/main" val="1951302981"/>
                      </a:ext>
                    </a:extLst>
                  </a:tr>
                  <a:tr h="928239">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数值型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区间刻度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Interval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该属性值之间的差异是有意义的。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日历日期，以摄氏度或华氏度为单位的温度</a:t>
                          </a:r>
                        </a:p>
                      </a:txBody>
                      <a:tcPr anchor="ctr"/>
                    </a:tc>
                    <a:extLst>
                      <a:ext uri="{0D108BD9-81ED-4DB2-BD59-A6C34878D82A}">
                        <a16:rowId xmlns:a16="http://schemas.microsoft.com/office/drawing/2014/main" val="196036899"/>
                      </a:ext>
                    </a:extLst>
                  </a:tr>
                  <a:tr h="9282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数值型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比例刻度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Ratio</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该属性值之间的差异也是有意义的。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以开尔文为单位的温度、货币量、计数、年龄、质量、长度、电流</a:t>
                          </a:r>
                        </a:p>
                      </a:txBody>
                      <a:tcPr anchor="ctr"/>
                    </a:tc>
                    <a:extLst>
                      <a:ext uri="{0D108BD9-81ED-4DB2-BD59-A6C34878D82A}">
                        <a16:rowId xmlns:a16="http://schemas.microsoft.com/office/drawing/2014/main" val="3163142444"/>
                      </a:ext>
                    </a:extLst>
                  </a:tr>
                  <a:tr h="928239">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名词型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Nominal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用于区分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0" dirty="0" smtClean="0">
                                  <a:latin typeface="Cambria Math" panose="02040503050406030204" pitchFamily="18" charset="0"/>
                                  <a:ea typeface="Cambria Math" panose="02040503050406030204" pitchFamily="18" charset="0"/>
                                </a:rPr>
                                <m:t>, </m:t>
                              </m:r>
                              <m:r>
                                <a:rPr lang="zh-CN" altLang="en-US" i="1" smtClean="0">
                                  <a:latin typeface="Cambria Math" panose="02040503050406030204" pitchFamily="18" charset="0"/>
                                </a:rPr>
                                <m:t>≠</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邮政编码、身份证号码、性别</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男，女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，肤色</a:t>
                          </a:r>
                        </a:p>
                      </a:txBody>
                      <a:tcPr anchor="ctr"/>
                    </a:tc>
                    <a:extLst>
                      <a:ext uri="{0D108BD9-81ED-4DB2-BD59-A6C34878D82A}">
                        <a16:rowId xmlns:a16="http://schemas.microsoft.com/office/drawing/2014/main" val="3098990966"/>
                      </a:ext>
                    </a:extLst>
                  </a:tr>
                  <a:tr h="901670">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序数型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Ordinal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用于拍序</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石头硬度，评价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及格，良好，优秀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，等级，街道号</a:t>
                          </a:r>
                        </a:p>
                      </a:txBody>
                      <a:tcPr anchor="ctr"/>
                    </a:tc>
                    <a:extLst>
                      <a:ext uri="{0D108BD9-81ED-4DB2-BD59-A6C34878D82A}">
                        <a16:rowId xmlns:a16="http://schemas.microsoft.com/office/drawing/2014/main" val="480802709"/>
                      </a:ext>
                    </a:extLst>
                  </a:tr>
                </a:tbl>
              </a:graphicData>
            </a:graphic>
          </p:graphicFrame>
        </mc:Choice>
        <mc:Fallback xmlns="">
          <p:graphicFrame>
            <p:nvGraphicFramePr>
              <p:cNvPr id="4" name="表格 4">
                <a:extLst>
                  <a:ext uri="{FF2B5EF4-FFF2-40B4-BE49-F238E27FC236}">
                    <a16:creationId xmlns:a16="http://schemas.microsoft.com/office/drawing/2014/main" id="{5B1C93D1-9D1B-4A1E-8C3A-697A75D406CD}"/>
                  </a:ext>
                </a:extLst>
              </p:cNvPr>
              <p:cNvGraphicFramePr>
                <a:graphicFrameLocks noGrp="1"/>
              </p:cNvGraphicFramePr>
              <p:nvPr>
                <p:extLst>
                  <p:ext uri="{D42A27DB-BD31-4B8C-83A1-F6EECF244321}">
                    <p14:modId xmlns:p14="http://schemas.microsoft.com/office/powerpoint/2010/main" val="3776312228"/>
                  </p:ext>
                </p:extLst>
              </p:nvPr>
            </p:nvGraphicFramePr>
            <p:xfrm>
              <a:off x="1165014" y="1916854"/>
              <a:ext cx="6759785" cy="4234251"/>
            </p:xfrm>
            <a:graphic>
              <a:graphicData uri="http://schemas.openxmlformats.org/drawingml/2006/table">
                <a:tbl>
                  <a:tblPr firstRow="1" bandRow="1">
                    <a:tableStyleId>{7DF18680-E054-41AD-8BC1-D1AEF772440D}</a:tableStyleId>
                  </a:tblPr>
                  <a:tblGrid>
                    <a:gridCol w="1903306">
                      <a:extLst>
                        <a:ext uri="{9D8B030D-6E8A-4147-A177-3AD203B41FA5}">
                          <a16:colId xmlns:a16="http://schemas.microsoft.com/office/drawing/2014/main" val="4149402098"/>
                        </a:ext>
                      </a:extLst>
                    </a:gridCol>
                    <a:gridCol w="2031143">
                      <a:extLst>
                        <a:ext uri="{9D8B030D-6E8A-4147-A177-3AD203B41FA5}">
                          <a16:colId xmlns:a16="http://schemas.microsoft.com/office/drawing/2014/main" val="3554303380"/>
                        </a:ext>
                      </a:extLst>
                    </a:gridCol>
                    <a:gridCol w="2825336">
                      <a:extLst>
                        <a:ext uri="{9D8B030D-6E8A-4147-A177-3AD203B41FA5}">
                          <a16:colId xmlns:a16="http://schemas.microsoft.com/office/drawing/2014/main" val="284811326"/>
                        </a:ext>
                      </a:extLst>
                    </a:gridCol>
                  </a:tblGrid>
                  <a:tr h="547864">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属性类型</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描述</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例子</a:t>
                          </a:r>
                        </a:p>
                      </a:txBody>
                      <a:tcPr anchor="ctr"/>
                    </a:tc>
                    <a:extLst>
                      <a:ext uri="{0D108BD9-81ED-4DB2-BD59-A6C34878D82A}">
                        <a16:rowId xmlns:a16="http://schemas.microsoft.com/office/drawing/2014/main" val="1951302981"/>
                      </a:ext>
                    </a:extLst>
                  </a:tr>
                  <a:tr h="928239">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数值型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区间刻度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Interval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endParaRPr lang="zh-CN"/>
                        </a:p>
                      </a:txBody>
                      <a:tcPr anchor="ctr">
                        <a:blipFill>
                          <a:blip r:embed="rId3"/>
                          <a:stretch>
                            <a:fillRect l="-93994" t="-59477" r="-140841" b="-29738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日历日期，以摄氏度或华氏度为单位的温度</a:t>
                          </a:r>
                        </a:p>
                      </a:txBody>
                      <a:tcPr anchor="ctr"/>
                    </a:tc>
                    <a:extLst>
                      <a:ext uri="{0D108BD9-81ED-4DB2-BD59-A6C34878D82A}">
                        <a16:rowId xmlns:a16="http://schemas.microsoft.com/office/drawing/2014/main" val="196036899"/>
                      </a:ext>
                    </a:extLst>
                  </a:tr>
                  <a:tr h="9282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数值型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比例刻度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Ratio</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该属性值之间的差异也是有意义的。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以开尔文为单位的温度、货币量、计数、年龄、质量、长度、电流</a:t>
                          </a:r>
                        </a:p>
                      </a:txBody>
                      <a:tcPr anchor="ctr"/>
                    </a:tc>
                    <a:extLst>
                      <a:ext uri="{0D108BD9-81ED-4DB2-BD59-A6C34878D82A}">
                        <a16:rowId xmlns:a16="http://schemas.microsoft.com/office/drawing/2014/main" val="3163142444"/>
                      </a:ext>
                    </a:extLst>
                  </a:tr>
                  <a:tr h="928239">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名词型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Nominal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endParaRPr lang="zh-CN"/>
                        </a:p>
                      </a:txBody>
                      <a:tcPr anchor="ctr">
                        <a:blipFill>
                          <a:blip r:embed="rId3"/>
                          <a:stretch>
                            <a:fillRect l="-93994" t="-258824" r="-140841" b="-9803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邮政编码、身份证号码、性别</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男，女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，肤色</a:t>
                          </a:r>
                        </a:p>
                      </a:txBody>
                      <a:tcPr anchor="ctr"/>
                    </a:tc>
                    <a:extLst>
                      <a:ext uri="{0D108BD9-81ED-4DB2-BD59-A6C34878D82A}">
                        <a16:rowId xmlns:a16="http://schemas.microsoft.com/office/drawing/2014/main" val="3098990966"/>
                      </a:ext>
                    </a:extLst>
                  </a:tr>
                  <a:tr h="901670">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序数型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Ordinal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用于拍序</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石头硬度，评价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及格，良好，优秀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，等级，街道号</a:t>
                          </a:r>
                        </a:p>
                      </a:txBody>
                      <a:tcPr anchor="ctr"/>
                    </a:tc>
                    <a:extLst>
                      <a:ext uri="{0D108BD9-81ED-4DB2-BD59-A6C34878D82A}">
                        <a16:rowId xmlns:a16="http://schemas.microsoft.com/office/drawing/2014/main" val="480802709"/>
                      </a:ext>
                    </a:extLst>
                  </a:tr>
                </a:tbl>
              </a:graphicData>
            </a:graphic>
          </p:graphicFrame>
        </mc:Fallback>
      </mc:AlternateContent>
      <p:pic>
        <p:nvPicPr>
          <p:cNvPr id="5" name="Picture 2" descr="百科x混知：图解摄氏温标">
            <a:extLst>
              <a:ext uri="{FF2B5EF4-FFF2-40B4-BE49-F238E27FC236}">
                <a16:creationId xmlns:a16="http://schemas.microsoft.com/office/drawing/2014/main" id="{1C7A503D-C745-4370-BECC-F1C8A9789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207" y="1128071"/>
            <a:ext cx="3776578" cy="502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20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55932" y="1905951"/>
            <a:ext cx="7886700" cy="620990"/>
          </a:xfrm>
        </p:spPr>
        <p:txBody>
          <a:bodyPr>
            <a:normAutofit/>
          </a:bodyPr>
          <a:lstStyle/>
          <a:p>
            <a:pP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属性的数据类型将影响分析与理解数据的方法</a:t>
            </a:r>
          </a:p>
          <a:p>
            <a:pPr>
              <a:buFont typeface="Wingdings" panose="05000000000000000000" pitchFamily="2" charset="2"/>
              <a:buChar char="l"/>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圆角矩形 6"/>
          <p:cNvSpPr/>
          <p:nvPr/>
        </p:nvSpPr>
        <p:spPr>
          <a:xfrm>
            <a:off x="1593842" y="2348450"/>
            <a:ext cx="9549985"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The data type of an attribute affects the methods to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analyze and understand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the data, including both the basic statistics we can use to describe the distribution of values that an attribute takes and the more complex algorithms we use to identify the patterns of relationships between attributes.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2"/>
          <p:cNvSpPr txBox="1"/>
          <p:nvPr/>
        </p:nvSpPr>
        <p:spPr>
          <a:xfrm>
            <a:off x="1155932" y="3460359"/>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数值属性允许算术运算</a:t>
            </a:r>
          </a:p>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1593841" y="3946512"/>
            <a:ext cx="9549985" cy="715089"/>
          </a:xfrm>
          <a:prstGeom prst="roundRect">
            <a:avLst/>
          </a:prstGeom>
          <a:ln w="19050">
            <a:solidFill>
              <a:schemeClr val="tx1"/>
            </a:solidFill>
          </a:ln>
        </p:spPr>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Numeric attributes allow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arithmetic operations,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e.g</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measuring the central tendency (mean) and the dispersion of the attributes values (variance or standard deviation statistics). </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6461268"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不同属性对应不同的数据分析方法</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attributes ?</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13</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内容占位符 2">
            <a:extLst>
              <a:ext uri="{FF2B5EF4-FFF2-40B4-BE49-F238E27FC236}">
                <a16:creationId xmlns:a16="http://schemas.microsoft.com/office/drawing/2014/main" id="{E0FB8A76-F2B6-475A-8A67-0EC3EA50F0F6}"/>
              </a:ext>
            </a:extLst>
          </p:cNvPr>
          <p:cNvSpPr txBox="1">
            <a:spLocks/>
          </p:cNvSpPr>
          <p:nvPr/>
        </p:nvSpPr>
        <p:spPr>
          <a:xfrm>
            <a:off x="1155932" y="4837259"/>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算术运算应用于名词类或序数类属性是没有意义的</a:t>
            </a:r>
          </a:p>
        </p:txBody>
      </p:sp>
      <p:sp>
        <p:nvSpPr>
          <p:cNvPr id="23" name="圆角矩形 6">
            <a:extLst>
              <a:ext uri="{FF2B5EF4-FFF2-40B4-BE49-F238E27FC236}">
                <a16:creationId xmlns:a16="http://schemas.microsoft.com/office/drawing/2014/main" id="{3E8B3252-0A1F-4FB5-BC9B-522273028767}"/>
              </a:ext>
            </a:extLst>
          </p:cNvPr>
          <p:cNvSpPr/>
          <p:nvPr/>
        </p:nvSpPr>
        <p:spPr>
          <a:xfrm>
            <a:off x="1593841" y="5337422"/>
            <a:ext cx="9595703"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 does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not make sense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to apply arithmetic operations to nominal or ordinal attributes. So the basic analysis of these types of attributes involves counting the number of times each of the values occurs in the data set or calculating the proportion of occurrence of each value or both.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na Riedl Twitterren: &amp;quot;&amp;quot;A map is not the territory it represents, but, if  correct, it has a similar structure to the territory, which accounts for  its usefulness.&amp;quot; — Alfred Korzybski, Science and">
            <a:extLst>
              <a:ext uri="{FF2B5EF4-FFF2-40B4-BE49-F238E27FC236}">
                <a16:creationId xmlns:a16="http://schemas.microsoft.com/office/drawing/2014/main" id="{2DDE67CE-6ECE-46B2-B1EA-193ED210ED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29" t="4661" r="16269" b="4174"/>
          <a:stretch/>
        </p:blipFill>
        <p:spPr bwMode="auto">
          <a:xfrm>
            <a:off x="8172844" y="1870878"/>
            <a:ext cx="3353251" cy="4569404"/>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1425343" y="3017468"/>
            <a:ext cx="6425116" cy="715089"/>
          </a:xfrm>
          <a:prstGeom prst="roundRect">
            <a:avLst/>
          </a:prstGeom>
          <a:ln w="19050">
            <a:solidFill>
              <a:schemeClr val="tx1"/>
            </a:solidFill>
          </a:ln>
        </p:spPr>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数据是通过对事物的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抽象</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而生成的，所以任何数据都是人类</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决策和选择</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的结果。</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4060967"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数据的非客观性</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对数据属性的看法</a:t>
            </a:r>
          </a:p>
        </p:txBody>
      </p:sp>
      <p:sp>
        <p:nvSpPr>
          <p:cNvPr id="17" name="内容占位符 2">
            <a:extLst>
              <a:ext uri="{FF2B5EF4-FFF2-40B4-BE49-F238E27FC236}">
                <a16:creationId xmlns:a16="http://schemas.microsoft.com/office/drawing/2014/main" id="{86CA9092-E9C3-41DE-BA2C-6758CC7D1A69}"/>
              </a:ext>
            </a:extLst>
          </p:cNvPr>
          <p:cNvSpPr txBox="1"/>
          <p:nvPr/>
        </p:nvSpPr>
        <p:spPr>
          <a:xfrm>
            <a:off x="1059024" y="1870878"/>
            <a:ext cx="699215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任何数据都是人类决策和选择的结果，数据并不是对世界的客观描述</a:t>
            </a:r>
          </a:p>
        </p:txBody>
      </p:sp>
      <p:sp>
        <p:nvSpPr>
          <p:cNvPr id="25" name="灯片编号占位符 1">
            <a:extLst>
              <a:ext uri="{FF2B5EF4-FFF2-40B4-BE49-F238E27FC236}">
                <a16:creationId xmlns:a16="http://schemas.microsoft.com/office/drawing/2014/main" id="{2DC46E45-D442-4977-9BE0-06EEC3F77E75}"/>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14</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圆角矩形 12">
            <a:extLst>
              <a:ext uri="{FF2B5EF4-FFF2-40B4-BE49-F238E27FC236}">
                <a16:creationId xmlns:a16="http://schemas.microsoft.com/office/drawing/2014/main" id="{93E58D38-0D1B-4BA7-90C6-E2B57A5D40DE}"/>
              </a:ext>
            </a:extLst>
          </p:cNvPr>
          <p:cNvSpPr/>
          <p:nvPr/>
        </p:nvSpPr>
        <p:spPr>
          <a:xfrm>
            <a:off x="1425343" y="4095660"/>
            <a:ext cx="6425116" cy="715089"/>
          </a:xfrm>
          <a:prstGeom prst="roundRect">
            <a:avLst/>
          </a:prstGeom>
          <a:ln w="19050">
            <a:solidFill>
              <a:schemeClr val="tx1"/>
            </a:solidFill>
          </a:ln>
        </p:spPr>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The implication is that data are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never an objective description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of the world. They are instead always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partial and biased</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6" name="圆角矩形 12">
            <a:extLst>
              <a:ext uri="{FF2B5EF4-FFF2-40B4-BE49-F238E27FC236}">
                <a16:creationId xmlns:a16="http://schemas.microsoft.com/office/drawing/2014/main" id="{CC1D827D-4FB9-411C-8692-2D410467D39C}"/>
              </a:ext>
            </a:extLst>
          </p:cNvPr>
          <p:cNvSpPr/>
          <p:nvPr/>
        </p:nvSpPr>
        <p:spPr>
          <a:xfrm>
            <a:off x="1425343" y="5187756"/>
            <a:ext cx="6425116" cy="715089"/>
          </a:xfrm>
          <a:prstGeom prst="roundRect">
            <a:avLst/>
          </a:prstGeom>
          <a:ln w="19050">
            <a:solidFill>
              <a:schemeClr val="tx1"/>
            </a:solidFill>
          </a:ln>
        </p:spPr>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map is not the territory it represents, but, if correct, it has a similar structure to the territory which accounts for its usefulness.”</a:t>
            </a:r>
          </a:p>
        </p:txBody>
      </p:sp>
    </p:spTree>
    <p:extLst>
      <p:ext uri="{BB962C8B-B14F-4D97-AF65-F5344CB8AC3E}">
        <p14:creationId xmlns:p14="http://schemas.microsoft.com/office/powerpoint/2010/main" val="369290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55932" y="1905951"/>
            <a:ext cx="7886700" cy="620990"/>
          </a:xfrm>
        </p:spPr>
        <p:txBody>
          <a:bodyPr>
            <a:normAutofit/>
          </a:body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数据是</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不完美</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a:t>
            </a:r>
          </a:p>
        </p:txBody>
      </p:sp>
      <p:sp>
        <p:nvSpPr>
          <p:cNvPr id="7" name="圆角矩形 6"/>
          <p:cNvSpPr/>
          <p:nvPr/>
        </p:nvSpPr>
        <p:spPr>
          <a:xfrm>
            <a:off x="1639562" y="2430487"/>
            <a:ext cx="6237825" cy="163449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 other words, the data we use for data science are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not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perfect representation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of the real-world entities and processes we are trying to understand, but if we are careful in how we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design and gather</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the data that we use, then the results of our analysis will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provide useful insights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into our real-world problems. </a:t>
            </a:r>
          </a:p>
        </p:txBody>
      </p:sp>
      <p:sp>
        <p:nvSpPr>
          <p:cNvPr id="11" name="内容占位符 2"/>
          <p:cNvSpPr txBox="1"/>
          <p:nvPr/>
        </p:nvSpPr>
        <p:spPr>
          <a:xfrm>
            <a:off x="1155932" y="4478946"/>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确定</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正确的属性</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很重要</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1644650" y="5091146"/>
            <a:ext cx="6232737" cy="1021556"/>
          </a:xfrm>
          <a:prstGeom prst="roundRect">
            <a:avLst/>
          </a:prstGeom>
          <a:ln w="19050">
            <a:solidFill>
              <a:schemeClr val="tx1"/>
            </a:solidFill>
          </a:ln>
        </p:spPr>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How the determinant of success in many data science projects is figuring out the correct abstractions (attributes) to use for a given domain.</a:t>
            </a: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15</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Picture 2" descr="Garbage In, Garbage Out | Fuzzy LogX">
            <a:extLst>
              <a:ext uri="{FF2B5EF4-FFF2-40B4-BE49-F238E27FC236}">
                <a16:creationId xmlns:a16="http://schemas.microsoft.com/office/drawing/2014/main" id="{50B1FF4E-4FC5-4FA1-849E-C80D39C61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992" y="4042262"/>
            <a:ext cx="2841115" cy="2450136"/>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DF3080B0-B359-4E29-9614-A744EC8BEF81}"/>
              </a:ext>
            </a:extLst>
          </p:cNvPr>
          <p:cNvPicPr>
            <a:picLocks noChangeAspect="1"/>
          </p:cNvPicPr>
          <p:nvPr/>
        </p:nvPicPr>
        <p:blipFill rotWithShape="1">
          <a:blip r:embed="rId4">
            <a:extLst>
              <a:ext uri="{28A0092B-C50C-407E-A947-70E740481C1C}">
                <a14:useLocalDpi xmlns:a14="http://schemas.microsoft.com/office/drawing/2010/main" val="0"/>
              </a:ext>
            </a:extLst>
          </a:blip>
          <a:srcRect t="14890"/>
          <a:stretch/>
        </p:blipFill>
        <p:spPr>
          <a:xfrm>
            <a:off x="9253644" y="1462088"/>
            <a:ext cx="2489936" cy="3112628"/>
          </a:xfrm>
          <a:prstGeom prst="rect">
            <a:avLst/>
          </a:prstGeom>
        </p:spPr>
      </p:pic>
      <p:sp>
        <p:nvSpPr>
          <p:cNvPr id="12" name="矩形 11">
            <a:extLst>
              <a:ext uri="{FF2B5EF4-FFF2-40B4-BE49-F238E27FC236}">
                <a16:creationId xmlns:a16="http://schemas.microsoft.com/office/drawing/2014/main" id="{FDBA6E5E-189E-4E79-A46D-F4DDD4A88CDD}"/>
              </a:ext>
            </a:extLst>
          </p:cNvPr>
          <p:cNvSpPr/>
          <p:nvPr/>
        </p:nvSpPr>
        <p:spPr>
          <a:xfrm>
            <a:off x="671052" y="1167950"/>
            <a:ext cx="6237825"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数据的不完美与正确属性的重要性</a:t>
            </a:r>
          </a:p>
        </p:txBody>
      </p:sp>
      <p:sp>
        <p:nvSpPr>
          <p:cNvPr id="20" name="标题 1">
            <a:extLst>
              <a:ext uri="{FF2B5EF4-FFF2-40B4-BE49-F238E27FC236}">
                <a16:creationId xmlns:a16="http://schemas.microsoft.com/office/drawing/2014/main" id="{9C731773-CED3-4ACD-87C3-042FBA8AEC95}"/>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对数据属性的看法</a:t>
            </a:r>
          </a:p>
        </p:txBody>
      </p:sp>
    </p:spTree>
    <p:extLst>
      <p:ext uri="{BB962C8B-B14F-4D97-AF65-F5344CB8AC3E}">
        <p14:creationId xmlns:p14="http://schemas.microsoft.com/office/powerpoint/2010/main" val="146290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1" y="1167950"/>
            <a:ext cx="11182281"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数据科学的两个值得强调的特点（</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two characteristics of data science cannot be </a:t>
            </a:r>
          </a:p>
          <a:p>
            <a:pPr algn="just">
              <a:lnSpc>
                <a:spcPct val="125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overemphasized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数据科学两大特点</a:t>
            </a: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16</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圆角矩形 8">
            <a:extLst>
              <a:ext uri="{FF2B5EF4-FFF2-40B4-BE49-F238E27FC236}">
                <a16:creationId xmlns:a16="http://schemas.microsoft.com/office/drawing/2014/main" id="{4BA50E9C-A3EC-408C-A82E-035F9EEDC0EE}"/>
              </a:ext>
            </a:extLst>
          </p:cNvPr>
          <p:cNvSpPr/>
          <p:nvPr/>
        </p:nvSpPr>
        <p:spPr>
          <a:xfrm>
            <a:off x="1272013" y="2651679"/>
            <a:ext cx="4163997" cy="2308654"/>
          </a:xfrm>
          <a:prstGeom prst="roundRect">
            <a:avLst>
              <a:gd name="adj" fmla="val 91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Pay a great deal of attention to how we create our data </a:t>
            </a:r>
            <a:r>
              <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(in terms of both the choices we make in designing the data abstractions and the quality of the data captured by our abstraction processes)</a:t>
            </a:r>
          </a:p>
        </p:txBody>
      </p:sp>
      <p:sp>
        <p:nvSpPr>
          <p:cNvPr id="21" name="圆角矩形 8">
            <a:extLst>
              <a:ext uri="{FF2B5EF4-FFF2-40B4-BE49-F238E27FC236}">
                <a16:creationId xmlns:a16="http://schemas.microsoft.com/office/drawing/2014/main" id="{5E547320-3873-40BD-9E4E-58D778BB9155}"/>
              </a:ext>
            </a:extLst>
          </p:cNvPr>
          <p:cNvSpPr/>
          <p:nvPr/>
        </p:nvSpPr>
        <p:spPr>
          <a:xfrm>
            <a:off x="5787711" y="2651677"/>
            <a:ext cx="5645778" cy="230865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“Sense check” the results of a data science process</a:t>
            </a:r>
            <a:r>
              <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The computer identifies a pattern in the data, this doesn’t mean that it is identifying a real insight in the processes we are trying to analyze; the pattern may simply be based on the biases in our data design and capture.</a:t>
            </a:r>
          </a:p>
        </p:txBody>
      </p:sp>
      <p:sp>
        <p:nvSpPr>
          <p:cNvPr id="4" name="等腰三角形 3">
            <a:extLst>
              <a:ext uri="{FF2B5EF4-FFF2-40B4-BE49-F238E27FC236}">
                <a16:creationId xmlns:a16="http://schemas.microsoft.com/office/drawing/2014/main" id="{EF279F3C-F1E7-47C4-8BD4-FDA5A9020E8A}"/>
              </a:ext>
            </a:extLst>
          </p:cNvPr>
          <p:cNvSpPr/>
          <p:nvPr/>
        </p:nvSpPr>
        <p:spPr>
          <a:xfrm rot="6979878">
            <a:off x="1051977" y="2320575"/>
            <a:ext cx="881305" cy="731989"/>
          </a:xfrm>
          <a:prstGeom prst="triangl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D882615E-B6F6-497C-B739-756CFC915A40}"/>
              </a:ext>
            </a:extLst>
          </p:cNvPr>
          <p:cNvSpPr/>
          <p:nvPr/>
        </p:nvSpPr>
        <p:spPr>
          <a:xfrm rot="6979878">
            <a:off x="5757571" y="2320574"/>
            <a:ext cx="881305" cy="731989"/>
          </a:xfrm>
          <a:prstGeom prst="triangl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B625EDF-B44A-4611-8BDA-D56EC0ADCE7C}"/>
              </a:ext>
            </a:extLst>
          </p:cNvPr>
          <p:cNvSpPr txBox="1"/>
          <p:nvPr/>
        </p:nvSpPr>
        <p:spPr>
          <a:xfrm>
            <a:off x="1152318" y="2235143"/>
            <a:ext cx="415498" cy="646331"/>
          </a:xfrm>
          <a:prstGeom prst="rect">
            <a:avLst/>
          </a:prstGeom>
          <a:noFill/>
        </p:spPr>
        <p:txBody>
          <a:bodyPr wrap="non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B9D42C03-4815-4C80-8575-8169C13A5BA5}"/>
              </a:ext>
            </a:extLst>
          </p:cNvPr>
          <p:cNvSpPr txBox="1"/>
          <p:nvPr/>
        </p:nvSpPr>
        <p:spPr>
          <a:xfrm>
            <a:off x="5871107" y="2245583"/>
            <a:ext cx="415498" cy="646331"/>
          </a:xfrm>
          <a:prstGeom prst="rect">
            <a:avLst/>
          </a:prstGeom>
          <a:noFill/>
        </p:spPr>
        <p:txBody>
          <a:bodyPr wrap="non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83ECCA94-8627-490A-93A3-D97A9E1716DE}"/>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797050" y="4425873"/>
            <a:ext cx="3483379" cy="22956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9B67FF-070B-496F-B0A7-3435C741A8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1" t="5546" r="23590"/>
          <a:stretch/>
        </p:blipFill>
        <p:spPr bwMode="auto">
          <a:xfrm>
            <a:off x="8211232" y="4495212"/>
            <a:ext cx="2088388" cy="2226265"/>
          </a:xfrm>
          <a:prstGeom prst="roundRect">
            <a:avLst>
              <a:gd name="adj" fmla="val 3141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66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Unstructured Data Types For Big Data Analysis | Templates PowerPoint Slides  | PPT Presentation Backgrounds | Backgrounds Presentation Themes">
            <a:extLst>
              <a:ext uri="{FF2B5EF4-FFF2-40B4-BE49-F238E27FC236}">
                <a16:creationId xmlns:a16="http://schemas.microsoft.com/office/drawing/2014/main" id="{442F1753-FA35-4705-852B-9482318186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8" t="12049" r="4519" b="1990"/>
          <a:stretch/>
        </p:blipFill>
        <p:spPr bwMode="auto">
          <a:xfrm>
            <a:off x="6312389" y="3429000"/>
            <a:ext cx="4633318" cy="3257335"/>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081429" y="2318584"/>
            <a:ext cx="7886700" cy="620990"/>
          </a:xfrm>
        </p:spPr>
        <p:txBody>
          <a:bodyPr>
            <a:normAutofit/>
          </a:body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结构化数据</a:t>
            </a:r>
          </a:p>
        </p:txBody>
      </p:sp>
      <p:sp>
        <p:nvSpPr>
          <p:cNvPr id="7" name="圆角矩形 6"/>
          <p:cNvSpPr/>
          <p:nvPr/>
        </p:nvSpPr>
        <p:spPr>
          <a:xfrm>
            <a:off x="1570147" y="2857365"/>
            <a:ext cx="3733373"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可以存储在表中的数据，表中的每个实例都具有相同的结构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2"/>
          <p:cNvSpPr txBox="1"/>
          <p:nvPr/>
        </p:nvSpPr>
        <p:spPr>
          <a:xfrm>
            <a:off x="5848518" y="2318584"/>
            <a:ext cx="2698095"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非结构化数据</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6327060" y="2857365"/>
            <a:ext cx="4567079" cy="715089"/>
          </a:xfrm>
          <a:prstGeom prst="roundRect">
            <a:avLst/>
          </a:prstGeom>
          <a:ln w="19050">
            <a:solidFill>
              <a:schemeClr val="tx1"/>
            </a:solidFill>
          </a:ln>
        </p:spPr>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每个实例可能具有其自己的内部结构的数据，并且此结构在每个实例中不一定相同</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10223087"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除了根据数据的类型（</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numeric, ordinal, nominal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），数据还可以做很多有用的划分，例如可以把数据分为</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结构化、非结构化、半结构化数据</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17</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098" name="Picture 2">
            <a:extLst>
              <a:ext uri="{FF2B5EF4-FFF2-40B4-BE49-F238E27FC236}">
                <a16:creationId xmlns:a16="http://schemas.microsoft.com/office/drawing/2014/main" id="{5D9F4F5E-5191-4185-9058-44013767EF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8" t="-1" b="11133"/>
          <a:stretch/>
        </p:blipFill>
        <p:spPr bwMode="auto">
          <a:xfrm>
            <a:off x="1570147" y="3709118"/>
            <a:ext cx="3801106" cy="274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452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1429" y="2318584"/>
            <a:ext cx="7886700" cy="620990"/>
          </a:xfrm>
        </p:spPr>
        <p:txBody>
          <a:bodyPr>
            <a:normAutofit/>
          </a:body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半结构化数据</a:t>
            </a:r>
          </a:p>
        </p:txBody>
      </p:sp>
      <p:sp>
        <p:nvSpPr>
          <p:cNvPr id="7" name="圆角矩形 6"/>
          <p:cNvSpPr/>
          <p:nvPr/>
        </p:nvSpPr>
        <p:spPr>
          <a:xfrm>
            <a:off x="1570147" y="2857365"/>
            <a:ext cx="9323992"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结构变化很大的结构化数据，既不能将非结构化的数据简单组织为一个文件并按照非结构化数据处理，也不能够建立一个简单的表和其对应</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10223087"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除了根据数据的类型（</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numeric, ordinal, nominal</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），数据还可以做很多有用的划分，例如可以把数据分为</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结构化、非结构化、半结构化数据</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18</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descr="500+ Good Resume Examples That Get Jobs in 2021 (Free)">
            <a:extLst>
              <a:ext uri="{FF2B5EF4-FFF2-40B4-BE49-F238E27FC236}">
                <a16:creationId xmlns:a16="http://schemas.microsoft.com/office/drawing/2014/main" id="{88AF3B14-6056-4AAE-AE86-100B47F85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592" y="3831732"/>
            <a:ext cx="1784767" cy="25246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V RESUME TEMPLATE模板| PosterMyWall">
            <a:extLst>
              <a:ext uri="{FF2B5EF4-FFF2-40B4-BE49-F238E27FC236}">
                <a16:creationId xmlns:a16="http://schemas.microsoft.com/office/drawing/2014/main" id="{9363B84C-2DEA-4199-8F4F-A725BE89A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075" y="3908213"/>
            <a:ext cx="1799413" cy="25500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328A3CA-2176-4CF5-88D5-1868B4EC49B7}"/>
              </a:ext>
            </a:extLst>
          </p:cNvPr>
          <p:cNvPicPr>
            <a:picLocks noChangeAspect="1"/>
          </p:cNvPicPr>
          <p:nvPr/>
        </p:nvPicPr>
        <p:blipFill>
          <a:blip r:embed="rId5"/>
          <a:stretch>
            <a:fillRect/>
          </a:stretch>
        </p:blipFill>
        <p:spPr>
          <a:xfrm>
            <a:off x="5019039" y="3781370"/>
            <a:ext cx="5784427" cy="2519475"/>
          </a:xfrm>
          <a:prstGeom prst="rect">
            <a:avLst/>
          </a:prstGeom>
        </p:spPr>
      </p:pic>
      <p:sp>
        <p:nvSpPr>
          <p:cNvPr id="5" name="文本框 4">
            <a:extLst>
              <a:ext uri="{FF2B5EF4-FFF2-40B4-BE49-F238E27FC236}">
                <a16:creationId xmlns:a16="http://schemas.microsoft.com/office/drawing/2014/main" id="{FFC9AF5F-920F-41DF-B971-16C216D148CD}"/>
              </a:ext>
            </a:extLst>
          </p:cNvPr>
          <p:cNvSpPr txBox="1"/>
          <p:nvPr/>
        </p:nvSpPr>
        <p:spPr>
          <a:xfrm>
            <a:off x="2519679" y="6486599"/>
            <a:ext cx="646331" cy="369332"/>
          </a:xfrm>
          <a:prstGeom prst="rect">
            <a:avLst/>
          </a:prstGeom>
          <a:noFill/>
        </p:spPr>
        <p:txBody>
          <a:bodyPr wrap="none" rtlCol="0">
            <a:spAutoFit/>
          </a:bodyPr>
          <a:lstStyle/>
          <a:p>
            <a:pPr algn="ctr"/>
            <a:r>
              <a:rPr lang="zh-CN" altLang="en-US" dirty="0"/>
              <a:t>简历</a:t>
            </a:r>
          </a:p>
        </p:txBody>
      </p:sp>
      <p:sp>
        <p:nvSpPr>
          <p:cNvPr id="18" name="文本框 17">
            <a:extLst>
              <a:ext uri="{FF2B5EF4-FFF2-40B4-BE49-F238E27FC236}">
                <a16:creationId xmlns:a16="http://schemas.microsoft.com/office/drawing/2014/main" id="{5FA672AA-8209-44E2-BCE1-7F2F61C86B24}"/>
              </a:ext>
            </a:extLst>
          </p:cNvPr>
          <p:cNvSpPr txBox="1"/>
          <p:nvPr/>
        </p:nvSpPr>
        <p:spPr>
          <a:xfrm>
            <a:off x="5433876" y="6488668"/>
            <a:ext cx="4602542" cy="369332"/>
          </a:xfrm>
          <a:prstGeom prst="rect">
            <a:avLst/>
          </a:prstGeom>
          <a:noFill/>
        </p:spPr>
        <p:txBody>
          <a:bodyPr wrap="none" rtlCol="0">
            <a:spAutoFit/>
          </a:bodyPr>
          <a:lstStyle/>
          <a:p>
            <a:pPr algn="ctr"/>
            <a:r>
              <a:rPr lang="zh-CN" altLang="en-US" dirty="0"/>
              <a:t>对象交换模型</a:t>
            </a:r>
            <a:r>
              <a:rPr lang="en-US" altLang="zh-CN" dirty="0">
                <a:latin typeface="Times New Roman" panose="02020603050405020304" pitchFamily="18" charset="0"/>
                <a:cs typeface="Times New Roman" panose="02020603050405020304" pitchFamily="18" charset="0"/>
              </a:rPr>
              <a:t>(OEM)</a:t>
            </a:r>
            <a:r>
              <a:rPr lang="en-US" altLang="zh-CN" dirty="0"/>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t>半结构化数据模型</a:t>
            </a:r>
          </a:p>
        </p:txBody>
      </p:sp>
    </p:spTree>
    <p:extLst>
      <p:ext uri="{BB962C8B-B14F-4D97-AF65-F5344CB8AC3E}">
        <p14:creationId xmlns:p14="http://schemas.microsoft.com/office/powerpoint/2010/main" val="407922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Structured vs Unstructured Data comparison">
            <a:extLst>
              <a:ext uri="{FF2B5EF4-FFF2-40B4-BE49-F238E27FC236}">
                <a16:creationId xmlns:a16="http://schemas.microsoft.com/office/drawing/2014/main" id="{836DB511-A181-4D5D-9EBF-EA28EA885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44" y="2824295"/>
            <a:ext cx="4727915" cy="3680106"/>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143494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生活</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中非结构化数据比结构化数据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更常见。 如人类文本的集合（电子邮件、短信、推文、帖子、小说等）、声音、图像、音乐、视频和多媒体文件。</a:t>
            </a:r>
          </a:p>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不同元素之间结构的变化意味着难以以原始形式分析非结构化数据。</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19</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 name="组合 17">
            <a:extLst>
              <a:ext uri="{FF2B5EF4-FFF2-40B4-BE49-F238E27FC236}">
                <a16:creationId xmlns:a16="http://schemas.microsoft.com/office/drawing/2014/main" id="{E53F54A3-E61D-4E3F-B0FA-6AA8D8688012}"/>
              </a:ext>
            </a:extLst>
          </p:cNvPr>
          <p:cNvGrpSpPr/>
          <p:nvPr/>
        </p:nvGrpSpPr>
        <p:grpSpPr>
          <a:xfrm>
            <a:off x="6462060" y="3194029"/>
            <a:ext cx="4900906" cy="2699350"/>
            <a:chOff x="3377965" y="3429002"/>
            <a:chExt cx="5293449" cy="2937281"/>
          </a:xfrm>
        </p:grpSpPr>
        <p:sp>
          <p:nvSpPr>
            <p:cNvPr id="19" name="圆角矩形 3">
              <a:extLst>
                <a:ext uri="{FF2B5EF4-FFF2-40B4-BE49-F238E27FC236}">
                  <a16:creationId xmlns:a16="http://schemas.microsoft.com/office/drawing/2014/main" id="{A517877D-BA6F-4BDB-8E52-4630C8074344}"/>
                </a:ext>
              </a:extLst>
            </p:cNvPr>
            <p:cNvSpPr/>
            <p:nvPr/>
          </p:nvSpPr>
          <p:spPr>
            <a:xfrm>
              <a:off x="3377965" y="3429002"/>
              <a:ext cx="1336431" cy="106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latin typeface="Times New Roman" panose="02020603050405020304" pitchFamily="18" charset="0"/>
                  <a:ea typeface="微软雅黑" panose="020B0503020204020204" pitchFamily="34" charset="-122"/>
                  <a:cs typeface="Times New Roman" panose="02020603050405020304" pitchFamily="18" charset="0"/>
                </a:rPr>
                <a:t>非结构化数据</a:t>
              </a:r>
            </a:p>
          </p:txBody>
        </p:sp>
        <p:sp>
          <p:nvSpPr>
            <p:cNvPr id="20" name="右箭头 5">
              <a:extLst>
                <a:ext uri="{FF2B5EF4-FFF2-40B4-BE49-F238E27FC236}">
                  <a16:creationId xmlns:a16="http://schemas.microsoft.com/office/drawing/2014/main" id="{73F7B6B5-A728-4AC0-814A-4CFD9FEEEDEE}"/>
                </a:ext>
              </a:extLst>
            </p:cNvPr>
            <p:cNvSpPr/>
            <p:nvPr/>
          </p:nvSpPr>
          <p:spPr>
            <a:xfrm>
              <a:off x="4803531" y="3578897"/>
              <a:ext cx="2513135" cy="8382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提取</a:t>
              </a:r>
            </a:p>
          </p:txBody>
        </p:sp>
        <p:sp>
          <p:nvSpPr>
            <p:cNvPr id="21" name="圆角矩形 6">
              <a:extLst>
                <a:ext uri="{FF2B5EF4-FFF2-40B4-BE49-F238E27FC236}">
                  <a16:creationId xmlns:a16="http://schemas.microsoft.com/office/drawing/2014/main" id="{1D1BDB3C-8F74-4212-9433-1BA7FD2BD727}"/>
                </a:ext>
              </a:extLst>
            </p:cNvPr>
            <p:cNvSpPr/>
            <p:nvPr/>
          </p:nvSpPr>
          <p:spPr>
            <a:xfrm>
              <a:off x="7334986" y="3464596"/>
              <a:ext cx="1336428" cy="106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结构化</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a:t>
              </a:r>
            </a:p>
          </p:txBody>
        </p:sp>
        <p:cxnSp>
          <p:nvCxnSpPr>
            <p:cNvPr id="22" name="直接箭头连接符 21">
              <a:extLst>
                <a:ext uri="{FF2B5EF4-FFF2-40B4-BE49-F238E27FC236}">
                  <a16:creationId xmlns:a16="http://schemas.microsoft.com/office/drawing/2014/main" id="{78A888DB-ADB7-402C-B8BF-F5934501EE6F}"/>
                </a:ext>
              </a:extLst>
            </p:cNvPr>
            <p:cNvCxnSpPr>
              <a:cxnSpLocks/>
            </p:cNvCxnSpPr>
            <p:nvPr/>
          </p:nvCxnSpPr>
          <p:spPr>
            <a:xfrm>
              <a:off x="5943600" y="4191000"/>
              <a:ext cx="0" cy="340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DE5F1EA0-1865-41C5-87AF-F313DB5035CA}"/>
                </a:ext>
              </a:extLst>
            </p:cNvPr>
            <p:cNvSpPr txBox="1"/>
            <p:nvPr/>
          </p:nvSpPr>
          <p:spPr>
            <a:xfrm>
              <a:off x="5224592" y="4528989"/>
              <a:ext cx="1600200" cy="401886"/>
            </a:xfrm>
            <a:prstGeom prst="rect">
              <a:avLst/>
            </a:prstGeom>
            <a:noFill/>
          </p:spPr>
          <p:txBody>
            <a:bodyPr wrap="squar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如何提取？</a:t>
              </a:r>
            </a:p>
          </p:txBody>
        </p:sp>
        <p:sp>
          <p:nvSpPr>
            <p:cNvPr id="24" name="矩形 23">
              <a:extLst>
                <a:ext uri="{FF2B5EF4-FFF2-40B4-BE49-F238E27FC236}">
                  <a16:creationId xmlns:a16="http://schemas.microsoft.com/office/drawing/2014/main" id="{28743276-803C-4B27-9F08-FE2E3BFAC18C}"/>
                </a:ext>
              </a:extLst>
            </p:cNvPr>
            <p:cNvSpPr/>
            <p:nvPr/>
          </p:nvSpPr>
          <p:spPr>
            <a:xfrm>
              <a:off x="4322684" y="4930876"/>
              <a:ext cx="3404014" cy="14354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Machine learning</a:t>
              </a:r>
            </a:p>
            <a:p>
              <a:pPr marL="285750" indent="-285750">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Natural-language processing</a:t>
              </a:r>
            </a:p>
            <a:p>
              <a:pPr marL="285750" indent="-285750">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Computer vision</a:t>
              </a:r>
            </a:p>
            <a:p>
              <a:pPr marL="285750" indent="-285750">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Digital signal processing </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73064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EDEEC272-C2DB-4E96-B831-3857F95AB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08911"/>
            <a:ext cx="2624881" cy="170157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What is data science?</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a:t>
            </a:fld>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9550193" cy="234532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Data science  encompasses a set of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principles, problem definitions, algorithms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and processes for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extracting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nonobvious and useful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patterns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from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large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sets</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Machine learning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&amp;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mining </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Extract different types of patterns </a:t>
            </a:r>
            <a:r>
              <a:rPr lang="en-US" altLang="zh-CN" sz="20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patterns</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Useful patterns: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actionable insight</a:t>
            </a:r>
          </a:p>
        </p:txBody>
      </p:sp>
      <p:pic>
        <p:nvPicPr>
          <p:cNvPr id="10" name="Picture 6" descr="Clustering in Machine Learning - Javatpoint">
            <a:extLst>
              <a:ext uri="{FF2B5EF4-FFF2-40B4-BE49-F238E27FC236}">
                <a16:creationId xmlns:a16="http://schemas.microsoft.com/office/drawing/2014/main" id="{03CC82F7-0785-4648-8550-6C3A9C4D9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37" y="4468642"/>
            <a:ext cx="2469302" cy="164455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FDE22C2-3245-4D4E-8DCD-B227EC0E6770}"/>
              </a:ext>
            </a:extLst>
          </p:cNvPr>
          <p:cNvSpPr txBox="1"/>
          <p:nvPr/>
        </p:nvSpPr>
        <p:spPr>
          <a:xfrm>
            <a:off x="993721" y="6113197"/>
            <a:ext cx="2180935" cy="369332"/>
          </a:xfrm>
          <a:prstGeom prst="rect">
            <a:avLst/>
          </a:prstGeom>
          <a:noFill/>
        </p:spPr>
        <p:txBody>
          <a:bodyPr wrap="square">
            <a:spAutoFit/>
          </a:body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Clustering Pattern</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F34A7103-BA71-4870-8B3F-225368E18EF0}"/>
              </a:ext>
            </a:extLst>
          </p:cNvPr>
          <p:cNvSpPr txBox="1"/>
          <p:nvPr/>
        </p:nvSpPr>
        <p:spPr>
          <a:xfrm>
            <a:off x="3616953" y="6110487"/>
            <a:ext cx="2180935" cy="369332"/>
          </a:xfrm>
          <a:prstGeom prst="rect">
            <a:avLst/>
          </a:prstGeom>
          <a:noFill/>
        </p:spPr>
        <p:txBody>
          <a:bodyPr wrap="square">
            <a:spAutoFit/>
          </a:body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Classify Pattern</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3051EC6-8DEE-4628-A03E-D45B543EBADA}"/>
              </a:ext>
            </a:extLst>
          </p:cNvPr>
          <p:cNvSpPr txBox="1"/>
          <p:nvPr/>
        </p:nvSpPr>
        <p:spPr>
          <a:xfrm>
            <a:off x="6096001" y="6084371"/>
            <a:ext cx="2624881" cy="369332"/>
          </a:xfrm>
          <a:prstGeom prst="rect">
            <a:avLst/>
          </a:prstGeom>
          <a:noFill/>
        </p:spPr>
        <p:txBody>
          <a:bodyPr wrap="square">
            <a:spAutoFit/>
          </a:body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Association-rule Pattern</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9544051A-7A27-40DF-A858-CE9F99E84134}"/>
              </a:ext>
            </a:extLst>
          </p:cNvPr>
          <p:cNvSpPr txBox="1"/>
          <p:nvPr/>
        </p:nvSpPr>
        <p:spPr>
          <a:xfrm>
            <a:off x="8834065" y="6084371"/>
            <a:ext cx="2689351" cy="369332"/>
          </a:xfrm>
          <a:prstGeom prst="rect">
            <a:avLst/>
          </a:prstGeom>
          <a:noFill/>
        </p:spPr>
        <p:txBody>
          <a:bodyPr wrap="square">
            <a:spAutoFit/>
          </a:body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Outlier detection Pattern</a:t>
            </a:r>
          </a:p>
        </p:txBody>
      </p:sp>
      <p:pic>
        <p:nvPicPr>
          <p:cNvPr id="26" name="图片 25">
            <a:extLst>
              <a:ext uri="{FF2B5EF4-FFF2-40B4-BE49-F238E27FC236}">
                <a16:creationId xmlns:a16="http://schemas.microsoft.com/office/drawing/2014/main" id="{086A77A4-EF3F-4E5F-ACED-0A78D4FD7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2751" y="4551581"/>
            <a:ext cx="2409337" cy="1558906"/>
          </a:xfrm>
          <a:prstGeom prst="rect">
            <a:avLst/>
          </a:prstGeom>
          <a:ln>
            <a:noFill/>
          </a:ln>
        </p:spPr>
      </p:pic>
      <p:pic>
        <p:nvPicPr>
          <p:cNvPr id="28" name="Picture 4" descr="KNN Based Outlier Detection Algorithm in Large Dataset | Semantic Scholar">
            <a:extLst>
              <a:ext uri="{FF2B5EF4-FFF2-40B4-BE49-F238E27FC236}">
                <a16:creationId xmlns:a16="http://schemas.microsoft.com/office/drawing/2014/main" id="{289AAA9F-87CB-4143-8662-5C232FE7D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3402" y="4382795"/>
            <a:ext cx="2570679" cy="170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5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实施和测试这些数据转换过程既</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昂贵又耗时</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，并且可能给数据科学项目增加大量的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财务开销和时间消耗</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20</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4" descr="https://timgsa.baidu.com/timg?image&amp;quality=80&amp;size=b9999_10000&amp;sec=1566409417474&amp;di=585dcd9c3aef9d411ec9d4289a380816&amp;imgtype=0&amp;src=http%3A%2F%2Fres.dyhjw.com%2Fueditor%2Fphp%2Fupload%2Fimage%2F20170106%2F1483664178980509.png">
            <a:extLst>
              <a:ext uri="{FF2B5EF4-FFF2-40B4-BE49-F238E27FC236}">
                <a16:creationId xmlns:a16="http://schemas.microsoft.com/office/drawing/2014/main" id="{D6F756D0-625A-4607-8428-457634D9E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103171" y="2425145"/>
            <a:ext cx="5265629" cy="311554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0CF1A73-66B3-4544-AC9C-F4C87EF87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905" y="2425145"/>
            <a:ext cx="4154053" cy="3115540"/>
          </a:xfrm>
          <a:prstGeom prst="rect">
            <a:avLst/>
          </a:prstGeom>
        </p:spPr>
      </p:pic>
    </p:spTree>
    <p:extLst>
      <p:ext uri="{BB962C8B-B14F-4D97-AF65-F5344CB8AC3E}">
        <p14:creationId xmlns:p14="http://schemas.microsoft.com/office/powerpoint/2010/main" val="366174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原始数据</a:t>
            </a:r>
            <a:r>
              <a:rPr lang="en-US" altLang="zh-CN" sz="2400" dirty="0">
                <a:latin typeface="微软雅黑" panose="020B0503020204020204" pitchFamily="34" charset="-122"/>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Raw Data</a:t>
            </a:r>
            <a:r>
              <a:rPr lang="en-US" altLang="zh-CN" sz="2400" dirty="0">
                <a:latin typeface="微软雅黑" panose="020B0503020204020204" pitchFamily="34" charset="-122"/>
                <a:ea typeface="微软雅黑" panose="020B0503020204020204" pitchFamily="34" charset="-122"/>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派生属性</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Derived Attribute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21</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809FD754-1433-48A5-BB78-FE55BC11A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392" y="2609469"/>
            <a:ext cx="3618501" cy="3618501"/>
          </a:xfrm>
          <a:prstGeom prst="rect">
            <a:avLst/>
          </a:prstGeom>
        </p:spPr>
      </p:pic>
      <p:grpSp>
        <p:nvGrpSpPr>
          <p:cNvPr id="9" name="组合 8">
            <a:extLst>
              <a:ext uri="{FF2B5EF4-FFF2-40B4-BE49-F238E27FC236}">
                <a16:creationId xmlns:a16="http://schemas.microsoft.com/office/drawing/2014/main" id="{5CFEE1CE-5B52-49F6-B898-79DE8375ADCE}"/>
              </a:ext>
            </a:extLst>
          </p:cNvPr>
          <p:cNvGrpSpPr/>
          <p:nvPr/>
        </p:nvGrpSpPr>
        <p:grpSpPr>
          <a:xfrm>
            <a:off x="1665245" y="2627293"/>
            <a:ext cx="3833769" cy="3411592"/>
            <a:chOff x="2324100" y="2195513"/>
            <a:chExt cx="4495800" cy="4191000"/>
          </a:xfrm>
        </p:grpSpPr>
        <p:sp>
          <p:nvSpPr>
            <p:cNvPr id="10" name="椭圆 9">
              <a:extLst>
                <a:ext uri="{FF2B5EF4-FFF2-40B4-BE49-F238E27FC236}">
                  <a16:creationId xmlns:a16="http://schemas.microsoft.com/office/drawing/2014/main" id="{4A271ED3-1F41-481E-84E3-8B9574581B34}"/>
                </a:ext>
              </a:extLst>
            </p:cNvPr>
            <p:cNvSpPr/>
            <p:nvPr/>
          </p:nvSpPr>
          <p:spPr>
            <a:xfrm>
              <a:off x="2324100" y="2195515"/>
              <a:ext cx="1219200" cy="685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体重？</a:t>
              </a:r>
            </a:p>
          </p:txBody>
        </p:sp>
        <p:sp>
          <p:nvSpPr>
            <p:cNvPr id="11" name="椭圆 10">
              <a:extLst>
                <a:ext uri="{FF2B5EF4-FFF2-40B4-BE49-F238E27FC236}">
                  <a16:creationId xmlns:a16="http://schemas.microsoft.com/office/drawing/2014/main" id="{F2EE0631-6A07-4D58-8692-C97C510B7DC2}"/>
                </a:ext>
              </a:extLst>
            </p:cNvPr>
            <p:cNvSpPr/>
            <p:nvPr/>
          </p:nvSpPr>
          <p:spPr>
            <a:xfrm>
              <a:off x="3962400" y="2195514"/>
              <a:ext cx="1219200" cy="685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身高？</a:t>
              </a:r>
            </a:p>
          </p:txBody>
        </p:sp>
        <p:sp>
          <p:nvSpPr>
            <p:cNvPr id="12" name="椭圆 11">
              <a:extLst>
                <a:ext uri="{FF2B5EF4-FFF2-40B4-BE49-F238E27FC236}">
                  <a16:creationId xmlns:a16="http://schemas.microsoft.com/office/drawing/2014/main" id="{29EC8161-5596-4075-9D6E-B600D18ACF21}"/>
                </a:ext>
              </a:extLst>
            </p:cNvPr>
            <p:cNvSpPr/>
            <p:nvPr/>
          </p:nvSpPr>
          <p:spPr>
            <a:xfrm>
              <a:off x="5600700" y="2195513"/>
              <a:ext cx="1219200" cy="685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三围？</a:t>
              </a:r>
            </a:p>
          </p:txBody>
        </p:sp>
        <p:cxnSp>
          <p:nvCxnSpPr>
            <p:cNvPr id="18" name="直接箭头连接符 17">
              <a:extLst>
                <a:ext uri="{FF2B5EF4-FFF2-40B4-BE49-F238E27FC236}">
                  <a16:creationId xmlns:a16="http://schemas.microsoft.com/office/drawing/2014/main" id="{A32D4B00-B8B2-4E29-A9C0-268F487B3FEA}"/>
                </a:ext>
              </a:extLst>
            </p:cNvPr>
            <p:cNvCxnSpPr>
              <a:stCxn id="10" idx="4"/>
            </p:cNvCxnSpPr>
            <p:nvPr/>
          </p:nvCxnSpPr>
          <p:spPr>
            <a:xfrm>
              <a:off x="2933700" y="2881313"/>
              <a:ext cx="1638300" cy="923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1BE0781-E8D6-46C8-AD73-5DB7E334143F}"/>
                </a:ext>
              </a:extLst>
            </p:cNvPr>
            <p:cNvCxnSpPr>
              <a:stCxn id="11" idx="4"/>
            </p:cNvCxnSpPr>
            <p:nvPr/>
          </p:nvCxnSpPr>
          <p:spPr>
            <a:xfrm>
              <a:off x="4572000" y="2881313"/>
              <a:ext cx="0" cy="923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29EA5569-18C9-4D68-A52D-629EC2C30356}"/>
                </a:ext>
              </a:extLst>
            </p:cNvPr>
            <p:cNvCxnSpPr>
              <a:stCxn id="12" idx="4"/>
            </p:cNvCxnSpPr>
            <p:nvPr/>
          </p:nvCxnSpPr>
          <p:spPr>
            <a:xfrm flipH="1">
              <a:off x="4572000" y="2881311"/>
              <a:ext cx="1638300" cy="92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圆角矩形 15">
              <a:extLst>
                <a:ext uri="{FF2B5EF4-FFF2-40B4-BE49-F238E27FC236}">
                  <a16:creationId xmlns:a16="http://schemas.microsoft.com/office/drawing/2014/main" id="{A0ADB87A-29E9-4A7F-8AF4-1D0982A5B8B5}"/>
                </a:ext>
              </a:extLst>
            </p:cNvPr>
            <p:cNvSpPr/>
            <p:nvPr/>
          </p:nvSpPr>
          <p:spPr>
            <a:xfrm>
              <a:off x="3333749" y="3805239"/>
              <a:ext cx="2476501" cy="8382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如果只通过原始数据来鉴别，不可靠</a:t>
              </a:r>
            </a:p>
          </p:txBody>
        </p:sp>
        <p:sp>
          <p:nvSpPr>
            <p:cNvPr id="22" name="下箭头 16">
              <a:extLst>
                <a:ext uri="{FF2B5EF4-FFF2-40B4-BE49-F238E27FC236}">
                  <a16:creationId xmlns:a16="http://schemas.microsoft.com/office/drawing/2014/main" id="{CF78BC1A-F1FD-4EB7-BF8D-B6FB9597CF37}"/>
                </a:ext>
              </a:extLst>
            </p:cNvPr>
            <p:cNvSpPr/>
            <p:nvPr/>
          </p:nvSpPr>
          <p:spPr>
            <a:xfrm>
              <a:off x="4305298" y="4643439"/>
              <a:ext cx="533400" cy="82867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圆角矩形 17">
              <a:extLst>
                <a:ext uri="{FF2B5EF4-FFF2-40B4-BE49-F238E27FC236}">
                  <a16:creationId xmlns:a16="http://schemas.microsoft.com/office/drawing/2014/main" id="{67F6E3EC-CF1C-4CCF-9AF8-DAE1C9DF012F}"/>
                </a:ext>
              </a:extLst>
            </p:cNvPr>
            <p:cNvSpPr/>
            <p:nvPr/>
          </p:nvSpPr>
          <p:spPr>
            <a:xfrm>
              <a:off x="3333749" y="5472113"/>
              <a:ext cx="2476501"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派生属性：</a:t>
              </a:r>
              <a:r>
                <a:rPr lang="en-US" altLang="zh-CN">
                  <a:latin typeface="微软雅黑" panose="020B0503020204020204" pitchFamily="34" charset="-122"/>
                  <a:ea typeface="微软雅黑" panose="020B0503020204020204" pitchFamily="34" charset="-122"/>
                </a:rPr>
                <a:t>BMI</a:t>
              </a:r>
              <a:r>
                <a:rPr lang="zh-CN" altLang="en-US">
                  <a:latin typeface="微软雅黑" panose="020B0503020204020204" pitchFamily="34" charset="-122"/>
                  <a:ea typeface="微软雅黑" panose="020B0503020204020204" pitchFamily="34" charset="-122"/>
                </a:rPr>
                <a:t>（身体质量指数）</a:t>
              </a:r>
            </a:p>
          </p:txBody>
        </p:sp>
      </p:gr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053344" y="1903922"/>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怎么通过数据来鉴别一个人是否肥胖？</a:t>
            </a:r>
          </a:p>
        </p:txBody>
      </p:sp>
    </p:spTree>
    <p:extLst>
      <p:ext uri="{BB962C8B-B14F-4D97-AF65-F5344CB8AC3E}">
        <p14:creationId xmlns:p14="http://schemas.microsoft.com/office/powerpoint/2010/main" val="4232171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派生属性（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Derived Attribute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22</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039799" y="1796895"/>
            <a:ext cx="6302496" cy="1905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肥胖程度的判断不能用体重绝对值，它与身高有关。</a:t>
            </a:r>
          </a:p>
          <a:p>
            <a:pPr>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身体质量指数（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BMI</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Body Mass Index</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）是国际上常用的衡量人体肥胖程度和是否健康的重要标准。</a:t>
            </a:r>
          </a:p>
          <a:p>
            <a:pPr>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体重指数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BMI=</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体重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身高的平方（国际单位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6" name="矩形 25">
            <a:extLst>
              <a:ext uri="{FF2B5EF4-FFF2-40B4-BE49-F238E27FC236}">
                <a16:creationId xmlns:a16="http://schemas.microsoft.com/office/drawing/2014/main" id="{7F9A7902-8487-417E-AFF8-FAA7D031CA90}"/>
              </a:ext>
            </a:extLst>
          </p:cNvPr>
          <p:cNvSpPr/>
          <p:nvPr/>
        </p:nvSpPr>
        <p:spPr>
          <a:xfrm>
            <a:off x="671052" y="3809027"/>
            <a:ext cx="10572680" cy="2796856"/>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派生属性涉及</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两个及以上</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的原始数据。</a:t>
            </a:r>
          </a:p>
          <a:p>
            <a:pPr marL="285750" indent="-285750" algn="just">
              <a:lnSpc>
                <a:spcPct val="150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数据科学让我们使用算法在某些情况下可以从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原始数据中学习派生属性</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更好地服务于数据分析。</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通常情况下，数据科学项目的真正价值在于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识别一个或多个重要的派生属性</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，以提供对问题的洞察</a:t>
            </a:r>
          </a:p>
        </p:txBody>
      </p:sp>
      <p:pic>
        <p:nvPicPr>
          <p:cNvPr id="27" name="图片 26">
            <a:extLst>
              <a:ext uri="{FF2B5EF4-FFF2-40B4-BE49-F238E27FC236}">
                <a16:creationId xmlns:a16="http://schemas.microsoft.com/office/drawing/2014/main" id="{145F79C2-7B69-42FC-96CA-83DF8F364241}"/>
              </a:ext>
            </a:extLst>
          </p:cNvPr>
          <p:cNvPicPr>
            <a:picLocks noChangeAspect="1"/>
          </p:cNvPicPr>
          <p:nvPr/>
        </p:nvPicPr>
        <p:blipFill>
          <a:blip r:embed="rId3"/>
          <a:stretch>
            <a:fillRect/>
          </a:stretch>
        </p:blipFill>
        <p:spPr>
          <a:xfrm>
            <a:off x="7755466" y="1814335"/>
            <a:ext cx="2512908" cy="1887667"/>
          </a:xfrm>
          <a:prstGeom prst="rect">
            <a:avLst/>
          </a:prstGeom>
        </p:spPr>
      </p:pic>
    </p:spTree>
    <p:extLst>
      <p:ext uri="{BB962C8B-B14F-4D97-AF65-F5344CB8AC3E}">
        <p14:creationId xmlns:p14="http://schemas.microsoft.com/office/powerpoint/2010/main" val="264120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What Is IoT? Top 16 IoT Sensors And Applications - Renke">
            <a:extLst>
              <a:ext uri="{FF2B5EF4-FFF2-40B4-BE49-F238E27FC236}">
                <a16:creationId xmlns:a16="http://schemas.microsoft.com/office/drawing/2014/main" id="{E62717DE-B70B-428B-BB5C-5D5E5B56B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57"/>
          <a:stretch/>
        </p:blipFill>
        <p:spPr bwMode="auto">
          <a:xfrm>
            <a:off x="1874374" y="3196441"/>
            <a:ext cx="7831811" cy="361874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数据采集</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23</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039798" y="1796895"/>
            <a:ext cx="9576833" cy="105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12">
            <a:extLst>
              <a:ext uri="{FF2B5EF4-FFF2-40B4-BE49-F238E27FC236}">
                <a16:creationId xmlns:a16="http://schemas.microsoft.com/office/drawing/2014/main" id="{8F29978D-3F36-423D-B20A-176F61B7F723}"/>
              </a:ext>
            </a:extLst>
          </p:cNvPr>
          <p:cNvSpPr/>
          <p:nvPr/>
        </p:nvSpPr>
        <p:spPr>
          <a:xfrm>
            <a:off x="1471237" y="2473363"/>
            <a:ext cx="9576833" cy="715089"/>
          </a:xfrm>
          <a:prstGeom prst="roundRect">
            <a:avLst/>
          </a:prstGeom>
          <a:ln w="19050">
            <a:solidFill>
              <a:schemeClr val="tx1"/>
            </a:solidFill>
          </a:ln>
        </p:spPr>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通过温湿度传感器、气体传感器、视频传感器等外部硬件设备与系统进行通信，将传感器监测到的数据传至系统中进行采集使用。</a:t>
            </a:r>
          </a:p>
        </p:txBody>
      </p:sp>
      <p:sp>
        <p:nvSpPr>
          <p:cNvPr id="10" name="内容占位符 2">
            <a:extLst>
              <a:ext uri="{FF2B5EF4-FFF2-40B4-BE49-F238E27FC236}">
                <a16:creationId xmlns:a16="http://schemas.microsoft.com/office/drawing/2014/main" id="{4C471CE3-F355-44CF-94E4-3EB0D98ACA01}"/>
              </a:ext>
            </a:extLst>
          </p:cNvPr>
          <p:cNvSpPr txBox="1"/>
          <p:nvPr/>
        </p:nvSpPr>
        <p:spPr>
          <a:xfrm>
            <a:off x="1059024" y="1870878"/>
            <a:ext cx="699215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传感器</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监测采集数据（物联网）</a:t>
            </a:r>
          </a:p>
        </p:txBody>
      </p:sp>
    </p:spTree>
    <p:extLst>
      <p:ext uri="{BB962C8B-B14F-4D97-AF65-F5344CB8AC3E}">
        <p14:creationId xmlns:p14="http://schemas.microsoft.com/office/powerpoint/2010/main" val="791518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数据采集</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24</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039798" y="1796895"/>
            <a:ext cx="9576833" cy="105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12">
            <a:extLst>
              <a:ext uri="{FF2B5EF4-FFF2-40B4-BE49-F238E27FC236}">
                <a16:creationId xmlns:a16="http://schemas.microsoft.com/office/drawing/2014/main" id="{8F29978D-3F36-423D-B20A-176F61B7F723}"/>
              </a:ext>
            </a:extLst>
          </p:cNvPr>
          <p:cNvSpPr/>
          <p:nvPr/>
        </p:nvSpPr>
        <p:spPr>
          <a:xfrm>
            <a:off x="1471237" y="2473363"/>
            <a:ext cx="9576833" cy="715089"/>
          </a:xfrm>
          <a:prstGeom prst="roundRect">
            <a:avLst/>
          </a:prstGeom>
          <a:ln w="19050">
            <a:solidFill>
              <a:schemeClr val="tx1"/>
            </a:solidFill>
          </a:ln>
        </p:spPr>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按照一定规则，自动抓取互联网信息的程序或者脚本。由于互联网数据的多样性和资源的有限性，根据用户需求定向抓取相关网页并分析已经成为如今主流的数据爬取策略</a:t>
            </a:r>
          </a:p>
        </p:txBody>
      </p:sp>
      <p:sp>
        <p:nvSpPr>
          <p:cNvPr id="10" name="内容占位符 2">
            <a:extLst>
              <a:ext uri="{FF2B5EF4-FFF2-40B4-BE49-F238E27FC236}">
                <a16:creationId xmlns:a16="http://schemas.microsoft.com/office/drawing/2014/main" id="{4C471CE3-F355-44CF-94E4-3EB0D98ACA01}"/>
              </a:ext>
            </a:extLst>
          </p:cNvPr>
          <p:cNvSpPr txBox="1"/>
          <p:nvPr/>
        </p:nvSpPr>
        <p:spPr>
          <a:xfrm>
            <a:off x="1059024" y="1870878"/>
            <a:ext cx="699215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网络爬虫</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194" name="Picture 2">
            <a:extLst>
              <a:ext uri="{FF2B5EF4-FFF2-40B4-BE49-F238E27FC236}">
                <a16:creationId xmlns:a16="http://schemas.microsoft.com/office/drawing/2014/main" id="{6383EB63-8868-4299-B7DA-B598F4FB7E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69" b="11421"/>
          <a:stretch/>
        </p:blipFill>
        <p:spPr bwMode="auto">
          <a:xfrm>
            <a:off x="6096000" y="3669549"/>
            <a:ext cx="4204921" cy="30138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9595CE2-EF3C-4E42-94F8-D5287E340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210" y="3523982"/>
            <a:ext cx="4084773" cy="314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6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数据采集</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25</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039798" y="1796895"/>
            <a:ext cx="9576833" cy="105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Char char="Ø"/>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12">
            <a:extLst>
              <a:ext uri="{FF2B5EF4-FFF2-40B4-BE49-F238E27FC236}">
                <a16:creationId xmlns:a16="http://schemas.microsoft.com/office/drawing/2014/main" id="{8F29978D-3F36-423D-B20A-176F61B7F723}"/>
              </a:ext>
            </a:extLst>
          </p:cNvPr>
          <p:cNvSpPr/>
          <p:nvPr/>
        </p:nvSpPr>
        <p:spPr>
          <a:xfrm>
            <a:off x="1471237" y="2473363"/>
            <a:ext cx="9576833" cy="408623"/>
          </a:xfrm>
          <a:prstGeom prst="roundRect">
            <a:avLst/>
          </a:prstGeom>
          <a:ln w="19050">
            <a:solidFill>
              <a:schemeClr val="tx1"/>
            </a:solidFill>
          </a:ln>
        </p:spPr>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使用系统录入页面将已有的数据录入至系统中</a:t>
            </a:r>
          </a:p>
        </p:txBody>
      </p:sp>
      <p:sp>
        <p:nvSpPr>
          <p:cNvPr id="10" name="内容占位符 2">
            <a:extLst>
              <a:ext uri="{FF2B5EF4-FFF2-40B4-BE49-F238E27FC236}">
                <a16:creationId xmlns:a16="http://schemas.microsoft.com/office/drawing/2014/main" id="{4C471CE3-F355-44CF-94E4-3EB0D98ACA01}"/>
              </a:ext>
            </a:extLst>
          </p:cNvPr>
          <p:cNvSpPr txBox="1"/>
          <p:nvPr/>
        </p:nvSpPr>
        <p:spPr>
          <a:xfrm>
            <a:off x="1059024" y="1870878"/>
            <a:ext cx="699215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系统录入</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218" name="Picture 2">
            <a:extLst>
              <a:ext uri="{FF2B5EF4-FFF2-40B4-BE49-F238E27FC236}">
                <a16:creationId xmlns:a16="http://schemas.microsoft.com/office/drawing/2014/main" id="{C46CC741-07E3-4058-B907-735922F42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237" y="3150117"/>
            <a:ext cx="4742604" cy="33455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61F03B5-7AE4-44FF-BCF9-FC16335A39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19" t="1385" r="22357"/>
          <a:stretch/>
        </p:blipFill>
        <p:spPr bwMode="auto">
          <a:xfrm>
            <a:off x="6626054" y="3150336"/>
            <a:ext cx="3994843" cy="329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99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aving Metadata with DataFrames. Saving metadata with DataFrames using… |  by Darren Smith | Towards Data Science">
            <a:extLst>
              <a:ext uri="{FF2B5EF4-FFF2-40B4-BE49-F238E27FC236}">
                <a16:creationId xmlns:a16="http://schemas.microsoft.com/office/drawing/2014/main" id="{1AB8845C-62E6-44FC-BB0F-1B9D6F291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068"/>
          <a:stretch/>
        </p:blipFill>
        <p:spPr bwMode="auto">
          <a:xfrm>
            <a:off x="6611540" y="3831407"/>
            <a:ext cx="4003041" cy="2376566"/>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081429" y="2318584"/>
            <a:ext cx="7886700" cy="620990"/>
          </a:xfrm>
        </p:spPr>
        <p:txBody>
          <a:bodyPr>
            <a:normAutofit/>
          </a:body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捕获数据</a:t>
            </a:r>
          </a:p>
        </p:txBody>
      </p:sp>
      <p:sp>
        <p:nvSpPr>
          <p:cNvPr id="7" name="圆角矩形 6"/>
          <p:cNvSpPr/>
          <p:nvPr/>
        </p:nvSpPr>
        <p:spPr>
          <a:xfrm>
            <a:off x="1570147" y="2857365"/>
            <a:ext cx="3930568"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捕获数据指通过专门设计用于收集数据的测量或观察技术收集到的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2"/>
          <p:cNvSpPr txBox="1"/>
          <p:nvPr/>
        </p:nvSpPr>
        <p:spPr>
          <a:xfrm>
            <a:off x="6146544" y="2303736"/>
            <a:ext cx="2698095"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数据废气</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6611541" y="2854907"/>
            <a:ext cx="3792300" cy="715089"/>
          </a:xfrm>
          <a:prstGeom prst="roundRect">
            <a:avLst/>
          </a:prstGeom>
          <a:ln w="19050">
            <a:solidFill>
              <a:schemeClr val="tx1"/>
            </a:solidFill>
          </a:ln>
        </p:spPr>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数据收集过程中产生的副产品，其主要的目的并不是数据的捕获</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10223087" cy="972382"/>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收集的原始数据有两种类型，即</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捕获数据（</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Captured Data</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数据废气（</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Exhaust Data</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26</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170" name="Picture 2" descr="What is Data Capturing? | Offshore Business Outsourcing">
            <a:extLst>
              <a:ext uri="{FF2B5EF4-FFF2-40B4-BE49-F238E27FC236}">
                <a16:creationId xmlns:a16="http://schemas.microsoft.com/office/drawing/2014/main" id="{88EDB3FF-6E2C-4756-A5E0-9594AE0AD8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57" t="16272" r="10745"/>
          <a:stretch/>
        </p:blipFill>
        <p:spPr bwMode="auto">
          <a:xfrm>
            <a:off x="1577418" y="3837147"/>
            <a:ext cx="3923297" cy="237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30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数据废气（</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Exhaust Data</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27</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154946" y="1878174"/>
            <a:ext cx="6302496" cy="5061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社交媒体技术的主要目的是使</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用户</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能够</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与其他人联系</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但是，对于每个共享的图像，发布的博客，转发的推文或喜欢的帖子，都会生成一系列的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数据废气</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：谁分享，谁查看，使用了什么设备，一天中的哪个时间，使用了哪个设备，观看了多少人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喜欢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转推，等等。</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同样，亚马逊网站的主要目的是使用户能够从该网站进行购买。但是，每次购买都会产生大量的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数据废气</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：用户放入篮子的物品，她在网站上停留的时间，她查看的其他物品等。</a:t>
            </a:r>
          </a:p>
        </p:txBody>
      </p:sp>
      <p:pic>
        <p:nvPicPr>
          <p:cNvPr id="8196" name="Picture 4">
            <a:extLst>
              <a:ext uri="{FF2B5EF4-FFF2-40B4-BE49-F238E27FC236}">
                <a16:creationId xmlns:a16="http://schemas.microsoft.com/office/drawing/2014/main" id="{0820F4B9-D106-4B2B-9289-552DB47AD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8" t="1310" r="12823" b="6563"/>
          <a:stretch/>
        </p:blipFill>
        <p:spPr bwMode="auto">
          <a:xfrm>
            <a:off x="8371871" y="1557197"/>
            <a:ext cx="2665183" cy="141318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怎麼登錄推特(TWITTER)帳號– 日本省錢小站">
            <a:extLst>
              <a:ext uri="{FF2B5EF4-FFF2-40B4-BE49-F238E27FC236}">
                <a16:creationId xmlns:a16="http://schemas.microsoft.com/office/drawing/2014/main" id="{8141D463-D95F-4BAF-9383-6858A036A1B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166" t="17224" r="33211" b="15667"/>
          <a:stretch/>
        </p:blipFill>
        <p:spPr bwMode="auto">
          <a:xfrm>
            <a:off x="10192150" y="3078923"/>
            <a:ext cx="1398098" cy="131314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6E672FF-FE70-4E88-9802-3EAB8C1AFA9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79" t="20945" r="20239" b="19523"/>
          <a:stretch/>
        </p:blipFill>
        <p:spPr bwMode="auto">
          <a:xfrm>
            <a:off x="8263467" y="4408726"/>
            <a:ext cx="3090333" cy="170112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50DD4F8-8130-4DA3-9FAC-513ACB31B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3906" y="3087235"/>
            <a:ext cx="2028267" cy="121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50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数据废气（</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Exhaust Data</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28</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154946" y="1878174"/>
            <a:ext cx="6302496" cy="5061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传统上，数据科学</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捕获的数据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数据废气可用于揭示对情境的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隐藏洞察力</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近年来，附带数据变得越来越有用，特别是在</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广告领域</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不同数据废气的链接有可能为企业提供</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更丰富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的个人客户资料，从而使企业能够实现为某些</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目标客户提供服务和营销</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推动当今</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商业数据科学</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发展的因素之一是对数据废气</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价值的认识</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以及数据科学为企业带来这一</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价值的潜力</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9218" name="Picture 2">
            <a:extLst>
              <a:ext uri="{FF2B5EF4-FFF2-40B4-BE49-F238E27FC236}">
                <a16:creationId xmlns:a16="http://schemas.microsoft.com/office/drawing/2014/main" id="{87DD03B5-4858-4122-812E-F019DDCD6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251" y="1224740"/>
            <a:ext cx="3690975" cy="25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263E9881-01C7-4318-AE89-5AAA32B1240C}"/>
              </a:ext>
            </a:extLst>
          </p:cNvPr>
          <p:cNvPicPr>
            <a:picLocks noChangeAspect="1"/>
          </p:cNvPicPr>
          <p:nvPr/>
        </p:nvPicPr>
        <p:blipFill>
          <a:blip r:embed="rId4"/>
          <a:stretch>
            <a:fillRect/>
          </a:stretch>
        </p:blipFill>
        <p:spPr>
          <a:xfrm>
            <a:off x="8108094" y="3684083"/>
            <a:ext cx="3135639" cy="2351729"/>
          </a:xfrm>
          <a:prstGeom prst="rect">
            <a:avLst/>
          </a:prstGeom>
        </p:spPr>
      </p:pic>
    </p:spTree>
    <p:extLst>
      <p:ext uri="{BB962C8B-B14F-4D97-AF65-F5344CB8AC3E}">
        <p14:creationId xmlns:p14="http://schemas.microsoft.com/office/powerpoint/2010/main" val="132277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数据废气（</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Exhaust Data</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Perspectives on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29</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F0C541B7-DA37-47B8-86F3-1B00C598687A}"/>
              </a:ext>
            </a:extLst>
          </p:cNvPr>
          <p:cNvSpPr txBox="1">
            <a:spLocks/>
          </p:cNvSpPr>
          <p:nvPr/>
        </p:nvSpPr>
        <p:spPr>
          <a:xfrm>
            <a:off x="1154946" y="1878175"/>
            <a:ext cx="6302496" cy="4603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许多</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一开始只是人类活动的附带产物，没有太多内在的感知价值，即</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数据废气</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大数据：将改变人们生活、工作和思考方式的一场革命</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认为</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数据废气</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数据矿（</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ore</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：通过提取并应用里面的知识，便可将这些具有潜在价值的矿藏转变成有形价值</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但处理数据矿中的部分数据（涉及隐私性或匿名性有关的数据）可能会带来有害的结果。无所不在的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数据监视</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能够预示机会，但同时带来了实际而重大的危险</a:t>
            </a:r>
          </a:p>
        </p:txBody>
      </p:sp>
      <p:pic>
        <p:nvPicPr>
          <p:cNvPr id="3076" name="Picture 4" descr="Big Data: A Revolution That Will Transform How We Live, Work, and Think by  Viktor Mayer-Schönberger">
            <a:extLst>
              <a:ext uri="{FF2B5EF4-FFF2-40B4-BE49-F238E27FC236}">
                <a16:creationId xmlns:a16="http://schemas.microsoft.com/office/drawing/2014/main" id="{3DCA9D68-BD50-44FD-A6EA-F7ACA1428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573" y="1423757"/>
            <a:ext cx="300037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54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History of data science</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a:t>
            </a:fld>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2338677" cy="49866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Collection</a:t>
            </a:r>
          </a:p>
        </p:txBody>
      </p:sp>
      <p:sp>
        <p:nvSpPr>
          <p:cNvPr id="29" name="文本框 28">
            <a:extLst>
              <a:ext uri="{FF2B5EF4-FFF2-40B4-BE49-F238E27FC236}">
                <a16:creationId xmlns:a16="http://schemas.microsoft.com/office/drawing/2014/main" id="{0C31A75F-CE8A-4A6B-8A79-5740F18DE807}"/>
              </a:ext>
            </a:extLst>
          </p:cNvPr>
          <p:cNvSpPr txBox="1"/>
          <p:nvPr/>
        </p:nvSpPr>
        <p:spPr>
          <a:xfrm>
            <a:off x="6281668" y="1670435"/>
            <a:ext cx="2338677" cy="49866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Analysis</a:t>
            </a:r>
          </a:p>
        </p:txBody>
      </p:sp>
      <p:sp>
        <p:nvSpPr>
          <p:cNvPr id="31" name="文本框 30">
            <a:extLst>
              <a:ext uri="{FF2B5EF4-FFF2-40B4-BE49-F238E27FC236}">
                <a16:creationId xmlns:a16="http://schemas.microsoft.com/office/drawing/2014/main" id="{FCF3A065-19A3-4CC0-B6CE-0B6A60D685A2}"/>
              </a:ext>
            </a:extLst>
          </p:cNvPr>
          <p:cNvSpPr txBox="1"/>
          <p:nvPr/>
        </p:nvSpPr>
        <p:spPr>
          <a:xfrm>
            <a:off x="6804512" y="2268234"/>
            <a:ext cx="4781627" cy="170521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统计学习（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Bayes’ Rule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Least Squares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数据可视化（统计图表、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T-SNE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机器学习与深度学习</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KDD</a:t>
            </a:r>
          </a:p>
        </p:txBody>
      </p:sp>
      <p:sp>
        <p:nvSpPr>
          <p:cNvPr id="33" name="文本框 32">
            <a:extLst>
              <a:ext uri="{FF2B5EF4-FFF2-40B4-BE49-F238E27FC236}">
                <a16:creationId xmlns:a16="http://schemas.microsoft.com/office/drawing/2014/main" id="{DC25F7FF-A2AF-460E-B315-54B4EEB8F654}"/>
              </a:ext>
            </a:extLst>
          </p:cNvPr>
          <p:cNvSpPr txBox="1"/>
          <p:nvPr/>
        </p:nvSpPr>
        <p:spPr>
          <a:xfrm>
            <a:off x="1644650" y="2268875"/>
            <a:ext cx="4335800" cy="170456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Relational Data Model</a:t>
            </a:r>
          </a:p>
          <a:p>
            <a:pPr marL="457200" indent="-45720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Data Warehouses</a:t>
            </a:r>
          </a:p>
          <a:p>
            <a:pPr marL="457200" indent="-45720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NoSQL Databases</a:t>
            </a:r>
          </a:p>
          <a:p>
            <a:pPr marL="457200" indent="-45720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Data-Processing Frameworks</a:t>
            </a:r>
          </a:p>
        </p:txBody>
      </p:sp>
      <p:sp>
        <p:nvSpPr>
          <p:cNvPr id="3" name="左大括号 2">
            <a:extLst>
              <a:ext uri="{FF2B5EF4-FFF2-40B4-BE49-F238E27FC236}">
                <a16:creationId xmlns:a16="http://schemas.microsoft.com/office/drawing/2014/main" id="{1391E916-5996-4301-AC50-29DD13714420}"/>
              </a:ext>
            </a:extLst>
          </p:cNvPr>
          <p:cNvSpPr/>
          <p:nvPr/>
        </p:nvSpPr>
        <p:spPr>
          <a:xfrm rot="16200000">
            <a:off x="5920673" y="-831641"/>
            <a:ext cx="518615" cy="10227084"/>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83F1A27-7AA4-4314-9457-318D713A11B1}"/>
              </a:ext>
            </a:extLst>
          </p:cNvPr>
          <p:cNvSpPr txBox="1"/>
          <p:nvPr/>
        </p:nvSpPr>
        <p:spPr>
          <a:xfrm>
            <a:off x="4944677" y="4677099"/>
            <a:ext cx="4335800" cy="170456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1997     Statistics = Data  Science ?</a:t>
            </a:r>
          </a:p>
          <a:p>
            <a:pPr marL="457200" indent="-45720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数学与计算机科学的桥梁</a:t>
            </a:r>
          </a:p>
          <a:p>
            <a:pPr marL="457200" indent="-45720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Statistical Modeling: The Two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Cluture</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D8ABB85B-BDBD-4721-A52C-394C1F7F277B}"/>
              </a:ext>
            </a:extLst>
          </p:cNvPr>
          <p:cNvSpPr txBox="1"/>
          <p:nvPr/>
        </p:nvSpPr>
        <p:spPr>
          <a:xfrm>
            <a:off x="2672324" y="5280051"/>
            <a:ext cx="2013045" cy="498663"/>
          </a:xfrm>
          <a:prstGeom prst="rect">
            <a:avLst/>
          </a:prstGeom>
          <a:noFill/>
        </p:spPr>
        <p:txBody>
          <a:bodyPr wrap="square" rtlCol="0">
            <a:spAutoFit/>
          </a:bodyPr>
          <a:lstStyle/>
          <a:p>
            <a:pPr marL="342900" indent="-342900" algn="ctr">
              <a:lnSpc>
                <a:spcPct val="150000"/>
              </a:lnSpc>
              <a:buFont typeface="Wingdings" panose="05000000000000000000" pitchFamily="2" charset="2"/>
              <a:buChar char="Ø"/>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Science</a:t>
            </a:r>
          </a:p>
        </p:txBody>
      </p:sp>
    </p:spTree>
    <p:extLst>
      <p:ext uri="{BB962C8B-B14F-4D97-AF65-F5344CB8AC3E}">
        <p14:creationId xmlns:p14="http://schemas.microsoft.com/office/powerpoint/2010/main" val="860806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A1D7A34B-B466-459B-8AC4-F2C0F21F8C0F}"/>
              </a:ext>
            </a:extLst>
          </p:cNvPr>
          <p:cNvGrpSpPr/>
          <p:nvPr/>
        </p:nvGrpSpPr>
        <p:grpSpPr>
          <a:xfrm>
            <a:off x="838200" y="1349570"/>
            <a:ext cx="11127586" cy="5506420"/>
            <a:chOff x="532207" y="1351580"/>
            <a:chExt cx="11127586" cy="5506420"/>
          </a:xfrm>
        </p:grpSpPr>
        <p:grpSp>
          <p:nvGrpSpPr>
            <p:cNvPr id="7" name="组合 6">
              <a:extLst>
                <a:ext uri="{FF2B5EF4-FFF2-40B4-BE49-F238E27FC236}">
                  <a16:creationId xmlns:a16="http://schemas.microsoft.com/office/drawing/2014/main" id="{722487B2-4B10-4309-B97A-B3C0C264679A}"/>
                </a:ext>
              </a:extLst>
            </p:cNvPr>
            <p:cNvGrpSpPr/>
            <p:nvPr/>
          </p:nvGrpSpPr>
          <p:grpSpPr>
            <a:xfrm>
              <a:off x="532207" y="1351580"/>
              <a:ext cx="11127586" cy="5506420"/>
              <a:chOff x="462611" y="563046"/>
              <a:chExt cx="11127586" cy="6268937"/>
            </a:xfrm>
          </p:grpSpPr>
          <p:pic>
            <p:nvPicPr>
              <p:cNvPr id="5122" name="Picture 2" descr="DIKW pyramid [ALMBoK.com]">
                <a:extLst>
                  <a:ext uri="{FF2B5EF4-FFF2-40B4-BE49-F238E27FC236}">
                    <a16:creationId xmlns:a16="http://schemas.microsoft.com/office/drawing/2014/main" id="{6C504FF9-58F2-4C80-A5BA-AD30E8B2B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8" t="7341" r="16888" b="3468"/>
              <a:stretch/>
            </p:blipFill>
            <p:spPr bwMode="auto">
              <a:xfrm>
                <a:off x="462611" y="563046"/>
                <a:ext cx="11127586" cy="6268937"/>
              </a:xfrm>
              <a:prstGeom prst="triangle">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3931F78B-0394-4712-9DB6-B8C9168BA03F}"/>
                  </a:ext>
                </a:extLst>
              </p:cNvPr>
              <p:cNvSpPr txBox="1"/>
              <p:nvPr/>
            </p:nvSpPr>
            <p:spPr>
              <a:xfrm rot="1323370">
                <a:off x="5257073" y="1347742"/>
                <a:ext cx="950468"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智慧</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F0347454-2C46-46D3-B25D-8DECD785F483}"/>
                  </a:ext>
                </a:extLst>
              </p:cNvPr>
              <p:cNvSpPr txBox="1"/>
              <p:nvPr/>
            </p:nvSpPr>
            <p:spPr>
              <a:xfrm rot="20019938">
                <a:off x="5703339" y="2281101"/>
                <a:ext cx="1868424" cy="584775"/>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KNOW-</a:t>
                </a:r>
              </a:p>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LEDGE</a:t>
                </a:r>
              </a:p>
            </p:txBody>
          </p:sp>
          <p:sp>
            <p:nvSpPr>
              <p:cNvPr id="27" name="文本框 26">
                <a:extLst>
                  <a:ext uri="{FF2B5EF4-FFF2-40B4-BE49-F238E27FC236}">
                    <a16:creationId xmlns:a16="http://schemas.microsoft.com/office/drawing/2014/main" id="{765A6DD8-F2B0-4374-A46A-2E7DF712C304}"/>
                  </a:ext>
                </a:extLst>
              </p:cNvPr>
              <p:cNvSpPr txBox="1"/>
              <p:nvPr/>
            </p:nvSpPr>
            <p:spPr>
              <a:xfrm rot="20273864">
                <a:off x="5671732" y="1249819"/>
                <a:ext cx="1303926" cy="523220"/>
              </a:xfrm>
              <a:prstGeom prst="rect">
                <a:avLst/>
              </a:prstGeom>
              <a:noFill/>
            </p:spPr>
            <p:txBody>
              <a:bodyPr wrap="square">
                <a:spAutoFit/>
              </a:bodyPr>
              <a:lstStyle/>
              <a:p>
                <a:pPr algn="ct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WIS-</a:t>
                </a:r>
              </a:p>
              <a:p>
                <a:pPr algn="ct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DOM</a:t>
                </a:r>
              </a:p>
            </p:txBody>
          </p:sp>
          <p:sp>
            <p:nvSpPr>
              <p:cNvPr id="28" name="文本框 27">
                <a:extLst>
                  <a:ext uri="{FF2B5EF4-FFF2-40B4-BE49-F238E27FC236}">
                    <a16:creationId xmlns:a16="http://schemas.microsoft.com/office/drawing/2014/main" id="{C5F78ED6-69AE-4D4C-920B-BA3EF1CCAD12}"/>
                  </a:ext>
                </a:extLst>
              </p:cNvPr>
              <p:cNvSpPr txBox="1"/>
              <p:nvPr/>
            </p:nvSpPr>
            <p:spPr>
              <a:xfrm rot="1322468">
                <a:off x="4931011" y="2444994"/>
                <a:ext cx="950468"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知识</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0C918CFC-FF51-49E6-8167-AA16041C17E2}"/>
                  </a:ext>
                </a:extLst>
              </p:cNvPr>
              <p:cNvSpPr txBox="1"/>
              <p:nvPr/>
            </p:nvSpPr>
            <p:spPr>
              <a:xfrm rot="19909076">
                <a:off x="6114607" y="3520941"/>
                <a:ext cx="1868424" cy="584775"/>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INFOR-</a:t>
                </a:r>
              </a:p>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MATION</a:t>
                </a:r>
              </a:p>
            </p:txBody>
          </p:sp>
          <p:sp>
            <p:nvSpPr>
              <p:cNvPr id="30" name="文本框 29">
                <a:extLst>
                  <a:ext uri="{FF2B5EF4-FFF2-40B4-BE49-F238E27FC236}">
                    <a16:creationId xmlns:a16="http://schemas.microsoft.com/office/drawing/2014/main" id="{C6C709B3-617E-4CDF-8A38-1C8303C4E13A}"/>
                  </a:ext>
                </a:extLst>
              </p:cNvPr>
              <p:cNvSpPr txBox="1"/>
              <p:nvPr/>
            </p:nvSpPr>
            <p:spPr>
              <a:xfrm rot="1480424">
                <a:off x="4472278" y="3673584"/>
                <a:ext cx="950468"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信息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3C48DCF6-F4C9-49AC-8CD5-B5CA62351F13}"/>
                  </a:ext>
                </a:extLst>
              </p:cNvPr>
              <p:cNvSpPr txBox="1"/>
              <p:nvPr/>
            </p:nvSpPr>
            <p:spPr>
              <a:xfrm rot="19713220">
                <a:off x="6577912" y="4857604"/>
                <a:ext cx="1868424"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DATA</a:t>
                </a:r>
              </a:p>
            </p:txBody>
          </p:sp>
          <p:sp>
            <p:nvSpPr>
              <p:cNvPr id="32" name="文本框 31">
                <a:extLst>
                  <a:ext uri="{FF2B5EF4-FFF2-40B4-BE49-F238E27FC236}">
                    <a16:creationId xmlns:a16="http://schemas.microsoft.com/office/drawing/2014/main" id="{88597BA6-BABC-4589-821A-3838BA6EF4C4}"/>
                  </a:ext>
                </a:extLst>
              </p:cNvPr>
              <p:cNvSpPr txBox="1"/>
              <p:nvPr/>
            </p:nvSpPr>
            <p:spPr>
              <a:xfrm rot="1724778">
                <a:off x="4079770" y="4922041"/>
                <a:ext cx="950468"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53DC74A7-4306-4CF0-B6C8-ED0FDE6F572D}"/>
                  </a:ext>
                </a:extLst>
              </p:cNvPr>
              <p:cNvSpPr/>
              <p:nvPr/>
            </p:nvSpPr>
            <p:spPr>
              <a:xfrm>
                <a:off x="3623733" y="2912533"/>
                <a:ext cx="514774" cy="3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789826E-2038-4AEB-91EB-2483415B46A5}"/>
                  </a:ext>
                </a:extLst>
              </p:cNvPr>
              <p:cNvSpPr/>
              <p:nvPr/>
            </p:nvSpPr>
            <p:spPr>
              <a:xfrm>
                <a:off x="1056640" y="5627444"/>
                <a:ext cx="701041" cy="976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连接符: 肘形 34">
              <a:extLst>
                <a:ext uri="{FF2B5EF4-FFF2-40B4-BE49-F238E27FC236}">
                  <a16:creationId xmlns:a16="http://schemas.microsoft.com/office/drawing/2014/main" id="{1DC29557-A427-41A6-AAFA-28F3826B1373}"/>
                </a:ext>
              </a:extLst>
            </p:cNvPr>
            <p:cNvCxnSpPr>
              <a:cxnSpLocks/>
            </p:cNvCxnSpPr>
            <p:nvPr/>
          </p:nvCxnSpPr>
          <p:spPr>
            <a:xfrm rot="10800000">
              <a:off x="4716776" y="1746589"/>
              <a:ext cx="1185227" cy="245810"/>
            </a:xfrm>
            <a:prstGeom prst="bentConnector3">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B7F42380-8439-4A22-B162-D51EDA710A4F}"/>
                </a:ext>
              </a:extLst>
            </p:cNvPr>
            <p:cNvCxnSpPr>
              <a:cxnSpLocks/>
            </p:cNvCxnSpPr>
            <p:nvPr/>
          </p:nvCxnSpPr>
          <p:spPr>
            <a:xfrm rot="10800000">
              <a:off x="3961875" y="2744020"/>
              <a:ext cx="1185227" cy="245810"/>
            </a:xfrm>
            <a:prstGeom prst="bentConnector3">
              <a:avLst/>
            </a:prstGeom>
            <a:ln w="19050">
              <a:solidFill>
                <a:srgbClr val="B95B2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412C8B8A-88B1-403D-9318-1DA3DDA723C7}"/>
                </a:ext>
              </a:extLst>
            </p:cNvPr>
            <p:cNvCxnSpPr>
              <a:cxnSpLocks/>
            </p:cNvCxnSpPr>
            <p:nvPr/>
          </p:nvCxnSpPr>
          <p:spPr>
            <a:xfrm rot="10800000">
              <a:off x="3190097" y="3649633"/>
              <a:ext cx="1185227" cy="245810"/>
            </a:xfrm>
            <a:prstGeom prst="bentConnector3">
              <a:avLst/>
            </a:prstGeom>
            <a:ln w="19050">
              <a:solidFill>
                <a:srgbClr val="81875A"/>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D20C1D29-04B7-478A-ADD3-BF6624CB88C0}"/>
                </a:ext>
              </a:extLst>
            </p:cNvPr>
            <p:cNvCxnSpPr>
              <a:cxnSpLocks/>
            </p:cNvCxnSpPr>
            <p:nvPr/>
          </p:nvCxnSpPr>
          <p:spPr>
            <a:xfrm rot="10800000">
              <a:off x="2428097" y="4598343"/>
              <a:ext cx="1185227" cy="245810"/>
            </a:xfrm>
            <a:prstGeom prst="bentConnector3">
              <a:avLst/>
            </a:prstGeom>
            <a:ln w="19050">
              <a:solidFill>
                <a:srgbClr val="BA8F2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36EE9F20-308E-45EF-985B-96BD8BB8F6BF}"/>
                </a:ext>
              </a:extLst>
            </p:cNvPr>
            <p:cNvCxnSpPr>
              <a:cxnSpLocks/>
            </p:cNvCxnSpPr>
            <p:nvPr/>
          </p:nvCxnSpPr>
          <p:spPr>
            <a:xfrm rot="10800000" flipH="1" flipV="1">
              <a:off x="6328471" y="1773310"/>
              <a:ext cx="1185227" cy="245810"/>
            </a:xfrm>
            <a:prstGeom prst="bentConnector3">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28A6264-621A-49DF-9541-F5A215746389}"/>
                </a:ext>
              </a:extLst>
            </p:cNvPr>
            <p:cNvCxnSpPr>
              <a:cxnSpLocks/>
            </p:cNvCxnSpPr>
            <p:nvPr/>
          </p:nvCxnSpPr>
          <p:spPr>
            <a:xfrm rot="10800000" flipH="1" flipV="1">
              <a:off x="7092826" y="2839404"/>
              <a:ext cx="1185227" cy="245810"/>
            </a:xfrm>
            <a:prstGeom prst="bentConnector3">
              <a:avLst/>
            </a:prstGeom>
            <a:ln w="19050">
              <a:solidFill>
                <a:srgbClr val="B95B22"/>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6C50813F-1E34-4123-A518-89B0BD9F8C2D}"/>
                </a:ext>
              </a:extLst>
            </p:cNvPr>
            <p:cNvSpPr/>
            <p:nvPr/>
          </p:nvSpPr>
          <p:spPr>
            <a:xfrm>
              <a:off x="9047366" y="4334933"/>
              <a:ext cx="701041" cy="539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连接符: 肘形 42">
              <a:extLst>
                <a:ext uri="{FF2B5EF4-FFF2-40B4-BE49-F238E27FC236}">
                  <a16:creationId xmlns:a16="http://schemas.microsoft.com/office/drawing/2014/main" id="{E09D0C42-4A50-4056-812D-018B018435A8}"/>
                </a:ext>
              </a:extLst>
            </p:cNvPr>
            <p:cNvCxnSpPr>
              <a:cxnSpLocks/>
            </p:cNvCxnSpPr>
            <p:nvPr/>
          </p:nvCxnSpPr>
          <p:spPr>
            <a:xfrm rot="10800000" flipH="1" flipV="1">
              <a:off x="8732153" y="4818212"/>
              <a:ext cx="1185227" cy="245810"/>
            </a:xfrm>
            <a:prstGeom prst="bentConnector3">
              <a:avLst/>
            </a:prstGeom>
            <a:ln w="19050">
              <a:solidFill>
                <a:srgbClr val="BA8F2D"/>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2FC4DAE3-C24D-4ABA-8D86-569D71654281}"/>
                </a:ext>
              </a:extLst>
            </p:cNvPr>
            <p:cNvSpPr/>
            <p:nvPr/>
          </p:nvSpPr>
          <p:spPr>
            <a:xfrm>
              <a:off x="8233148" y="3375885"/>
              <a:ext cx="701041" cy="539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肘形 41">
              <a:extLst>
                <a:ext uri="{FF2B5EF4-FFF2-40B4-BE49-F238E27FC236}">
                  <a16:creationId xmlns:a16="http://schemas.microsoft.com/office/drawing/2014/main" id="{4182990B-F4F9-444D-8892-F9B4669F310E}"/>
                </a:ext>
              </a:extLst>
            </p:cNvPr>
            <p:cNvCxnSpPr>
              <a:cxnSpLocks/>
            </p:cNvCxnSpPr>
            <p:nvPr/>
          </p:nvCxnSpPr>
          <p:spPr>
            <a:xfrm rot="10800000" flipH="1" flipV="1">
              <a:off x="7875146" y="3771594"/>
              <a:ext cx="1185227" cy="245810"/>
            </a:xfrm>
            <a:prstGeom prst="bentConnector3">
              <a:avLst/>
            </a:prstGeom>
            <a:ln w="19050">
              <a:solidFill>
                <a:srgbClr val="81875A"/>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CFA8A27F-3649-492E-BBCE-698036100403}"/>
                </a:ext>
              </a:extLst>
            </p:cNvPr>
            <p:cNvSpPr txBox="1"/>
            <p:nvPr/>
          </p:nvSpPr>
          <p:spPr>
            <a:xfrm>
              <a:off x="764799" y="4245974"/>
              <a:ext cx="1654470" cy="923330"/>
            </a:xfrm>
            <a:prstGeom prst="rect">
              <a:avLst/>
            </a:prstGeom>
            <a:noFill/>
          </p:spPr>
          <p:txBody>
            <a:bodyPr wrap="square">
              <a:spAutoFit/>
            </a:bodyPr>
            <a:lstStyle/>
            <a:p>
              <a:pPr algn="just"/>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是通过世界获得的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抽象或测量结果</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文本框 53">
              <a:extLst>
                <a:ext uri="{FF2B5EF4-FFF2-40B4-BE49-F238E27FC236}">
                  <a16:creationId xmlns:a16="http://schemas.microsoft.com/office/drawing/2014/main" id="{46FEDEE6-F28F-4A75-8B2B-83C9BFFCE083}"/>
                </a:ext>
              </a:extLst>
            </p:cNvPr>
            <p:cNvSpPr txBox="1"/>
            <p:nvPr/>
          </p:nvSpPr>
          <p:spPr>
            <a:xfrm>
              <a:off x="805471" y="3306527"/>
              <a:ext cx="2578446" cy="646331"/>
            </a:xfrm>
            <a:prstGeom prst="rect">
              <a:avLst/>
            </a:prstGeom>
            <a:noFill/>
          </p:spPr>
          <p:txBody>
            <a:bodyPr wrap="square">
              <a:spAutoFit/>
            </a:bodyPr>
            <a:lstStyle/>
            <a:p>
              <a:pPr algn="just"/>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信息</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是结构化等处理后的数据，对人类有</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意义</a:t>
              </a:r>
            </a:p>
          </p:txBody>
        </p:sp>
        <p:sp>
          <p:nvSpPr>
            <p:cNvPr id="55" name="文本框 54">
              <a:extLst>
                <a:ext uri="{FF2B5EF4-FFF2-40B4-BE49-F238E27FC236}">
                  <a16:creationId xmlns:a16="http://schemas.microsoft.com/office/drawing/2014/main" id="{76CB1A49-E05D-4284-83CE-8961FEC3CEF8}"/>
                </a:ext>
              </a:extLst>
            </p:cNvPr>
            <p:cNvSpPr txBox="1"/>
            <p:nvPr/>
          </p:nvSpPr>
          <p:spPr>
            <a:xfrm>
              <a:off x="1140825" y="2365561"/>
              <a:ext cx="2957663" cy="646331"/>
            </a:xfrm>
            <a:prstGeom prst="rect">
              <a:avLst/>
            </a:prstGeom>
            <a:noFill/>
          </p:spPr>
          <p:txBody>
            <a:bodyPr wrap="square">
              <a:spAutoFit/>
            </a:bodyPr>
            <a:lstStyle/>
            <a:p>
              <a:pPr algn="just"/>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知识</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是人类解释和理解的信息，可</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根据需要采取行动</a:t>
              </a:r>
            </a:p>
          </p:txBody>
        </p:sp>
        <p:sp>
          <p:nvSpPr>
            <p:cNvPr id="56" name="文本框 55">
              <a:extLst>
                <a:ext uri="{FF2B5EF4-FFF2-40B4-BE49-F238E27FC236}">
                  <a16:creationId xmlns:a16="http://schemas.microsoft.com/office/drawing/2014/main" id="{28BB5973-B2F8-4C4C-A98B-A4F9782198B1}"/>
                </a:ext>
              </a:extLst>
            </p:cNvPr>
            <p:cNvSpPr txBox="1"/>
            <p:nvPr/>
          </p:nvSpPr>
          <p:spPr>
            <a:xfrm>
              <a:off x="1371661" y="1554851"/>
              <a:ext cx="3414162" cy="369332"/>
            </a:xfrm>
            <a:prstGeom prst="rect">
              <a:avLst/>
            </a:prstGeom>
            <a:noFill/>
          </p:spPr>
          <p:txBody>
            <a:bodyPr wrap="square">
              <a:spAutoFit/>
            </a:bodyPr>
            <a:lstStyle/>
            <a:p>
              <a:pPr algn="just"/>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智慧</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以适当方式对</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知识采取行动</a:t>
              </a:r>
            </a:p>
          </p:txBody>
        </p:sp>
        <p:sp>
          <p:nvSpPr>
            <p:cNvPr id="69" name="文本框 68">
              <a:extLst>
                <a:ext uri="{FF2B5EF4-FFF2-40B4-BE49-F238E27FC236}">
                  <a16:creationId xmlns:a16="http://schemas.microsoft.com/office/drawing/2014/main" id="{295061FA-AFDB-44E0-8657-D958331A0541}"/>
                </a:ext>
              </a:extLst>
            </p:cNvPr>
            <p:cNvSpPr txBox="1"/>
            <p:nvPr/>
          </p:nvSpPr>
          <p:spPr>
            <a:xfrm>
              <a:off x="9917380" y="4901087"/>
              <a:ext cx="1185227" cy="369332"/>
            </a:xfrm>
            <a:prstGeom prst="rect">
              <a:avLst/>
            </a:prstGeom>
            <a:noFill/>
          </p:spPr>
          <p:txBody>
            <a:bodyPr wrap="square">
              <a:spAutoFit/>
            </a:bodyPr>
            <a:lstStyle/>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原始素材</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文本框 69">
              <a:extLst>
                <a:ext uri="{FF2B5EF4-FFF2-40B4-BE49-F238E27FC236}">
                  <a16:creationId xmlns:a16="http://schemas.microsoft.com/office/drawing/2014/main" id="{F1475AC9-7FE9-44EC-BE60-403FA8ADD6B4}"/>
                </a:ext>
              </a:extLst>
            </p:cNvPr>
            <p:cNvSpPr txBox="1"/>
            <p:nvPr/>
          </p:nvSpPr>
          <p:spPr>
            <a:xfrm>
              <a:off x="9132719" y="3771477"/>
              <a:ext cx="1569322" cy="646331"/>
            </a:xfrm>
            <a:prstGeom prst="rect">
              <a:avLst/>
            </a:prstGeom>
            <a:noFill/>
          </p:spPr>
          <p:txBody>
            <a:bodyPr wrap="square">
              <a:spAutoFit/>
            </a:bodyPr>
            <a:lstStyle/>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加工处理后有逻辑的数据</a:t>
              </a:r>
            </a:p>
          </p:txBody>
        </p:sp>
        <p:sp>
          <p:nvSpPr>
            <p:cNvPr id="71" name="文本框 70">
              <a:extLst>
                <a:ext uri="{FF2B5EF4-FFF2-40B4-BE49-F238E27FC236}">
                  <a16:creationId xmlns:a16="http://schemas.microsoft.com/office/drawing/2014/main" id="{CD28BF60-ABAB-49DB-B2B6-57AD3FD714CB}"/>
                </a:ext>
              </a:extLst>
            </p:cNvPr>
            <p:cNvSpPr txBox="1"/>
            <p:nvPr/>
          </p:nvSpPr>
          <p:spPr>
            <a:xfrm>
              <a:off x="8363245" y="2768734"/>
              <a:ext cx="2957663" cy="646331"/>
            </a:xfrm>
            <a:prstGeom prst="rect">
              <a:avLst/>
            </a:prstGeom>
            <a:noFill/>
          </p:spPr>
          <p:txBody>
            <a:bodyPr wrap="square">
              <a:spAutoFit/>
            </a:bodyPr>
            <a:lstStyle/>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提炼信息之间的联系，具有行动能力，可完成当下任务</a:t>
              </a:r>
            </a:p>
          </p:txBody>
        </p:sp>
        <p:sp>
          <p:nvSpPr>
            <p:cNvPr id="72" name="文本框 71">
              <a:extLst>
                <a:ext uri="{FF2B5EF4-FFF2-40B4-BE49-F238E27FC236}">
                  <a16:creationId xmlns:a16="http://schemas.microsoft.com/office/drawing/2014/main" id="{538EC859-38D9-4018-832A-C05FE8831FDA}"/>
                </a:ext>
              </a:extLst>
            </p:cNvPr>
            <p:cNvSpPr txBox="1"/>
            <p:nvPr/>
          </p:nvSpPr>
          <p:spPr>
            <a:xfrm>
              <a:off x="7513698" y="1858740"/>
              <a:ext cx="3414162" cy="369332"/>
            </a:xfrm>
            <a:prstGeom prst="rect">
              <a:avLst/>
            </a:prstGeom>
            <a:noFill/>
          </p:spPr>
          <p:txBody>
            <a:bodyPr wrap="square">
              <a:spAutoFit/>
            </a:bodyPr>
            <a:lstStyle/>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关心未来，具有预测的能力</a:t>
              </a:r>
            </a:p>
          </p:txBody>
        </p:sp>
      </p:grpSp>
      <p:sp>
        <p:nvSpPr>
          <p:cNvPr id="18" name="标题 1">
            <a:extLst>
              <a:ext uri="{FF2B5EF4-FFF2-40B4-BE49-F238E27FC236}">
                <a16:creationId xmlns:a16="http://schemas.microsoft.com/office/drawing/2014/main" id="{C23DBDA3-1CEE-46F7-A6E4-11CF748E6D04}"/>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智慧</a:t>
            </a:r>
          </a:p>
        </p:txBody>
      </p:sp>
      <p:grpSp>
        <p:nvGrpSpPr>
          <p:cNvPr id="52" name="组合 51">
            <a:extLst>
              <a:ext uri="{FF2B5EF4-FFF2-40B4-BE49-F238E27FC236}">
                <a16:creationId xmlns:a16="http://schemas.microsoft.com/office/drawing/2014/main" id="{05A19BF3-90FD-4570-BB58-37DA971418B2}"/>
              </a:ext>
            </a:extLst>
          </p:cNvPr>
          <p:cNvGrpSpPr/>
          <p:nvPr/>
        </p:nvGrpSpPr>
        <p:grpSpPr>
          <a:xfrm>
            <a:off x="9736202" y="26017"/>
            <a:ext cx="2293219" cy="1420779"/>
            <a:chOff x="9736202" y="26017"/>
            <a:chExt cx="2293219" cy="142077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0612" y="26017"/>
              <a:ext cx="1100552" cy="1420779"/>
            </a:xfrm>
            <a:prstGeom prst="rect">
              <a:avLst/>
            </a:prstGeom>
          </p:spPr>
        </p:pic>
        <p:pic>
          <p:nvPicPr>
            <p:cNvPr id="23" name="图片 22">
              <a:extLst>
                <a:ext uri="{FF2B5EF4-FFF2-40B4-BE49-F238E27FC236}">
                  <a16:creationId xmlns:a16="http://schemas.microsoft.com/office/drawing/2014/main" id="{DD44E7C0-9123-4CE0-8B4B-BE5848509606}"/>
                </a:ext>
              </a:extLst>
            </p:cNvPr>
            <p:cNvPicPr>
              <a:picLocks noChangeAspect="1"/>
            </p:cNvPicPr>
            <p:nvPr/>
          </p:nvPicPr>
          <p:blipFill rotWithShape="1">
            <a:blip r:embed="rId4">
              <a:extLst>
                <a:ext uri="{28A0092B-C50C-407E-A947-70E740481C1C}">
                  <a14:useLocalDpi xmlns:a14="http://schemas.microsoft.com/office/drawing/2010/main" val="0"/>
                </a:ext>
              </a:extLst>
            </a:blip>
            <a:srcRect r="17774"/>
            <a:stretch/>
          </p:blipFill>
          <p:spPr>
            <a:xfrm flipH="1">
              <a:off x="10861164" y="26017"/>
              <a:ext cx="1168257" cy="1420779"/>
            </a:xfrm>
            <a:prstGeom prst="rect">
              <a:avLst/>
            </a:prstGeom>
          </p:spPr>
        </p:pic>
        <p:sp>
          <p:nvSpPr>
            <p:cNvPr id="17" name="文本框 16"/>
            <p:cNvSpPr txBox="1"/>
            <p:nvPr/>
          </p:nvSpPr>
          <p:spPr>
            <a:xfrm>
              <a:off x="9736202" y="1074196"/>
              <a:ext cx="1980982" cy="369332"/>
            </a:xfrm>
            <a:prstGeom prst="rect">
              <a:avLst/>
            </a:prstGeom>
            <a:noFill/>
          </p:spPr>
          <p:txBody>
            <a:bodyPr wrap="square" rtlCol="0">
              <a:spAutoFit/>
            </a:bodyPr>
            <a:lstStyle/>
            <a:p>
              <a:pPr algn="ctr"/>
              <a:r>
                <a:rPr lang="en-US" altLang="zh-CN"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Kitchin</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2014</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 name="灯片编号占位符 1">
            <a:extLst>
              <a:ext uri="{FF2B5EF4-FFF2-40B4-BE49-F238E27FC236}">
                <a16:creationId xmlns:a16="http://schemas.microsoft.com/office/drawing/2014/main" id="{90C94572-E984-4C7B-8E62-4D047A62FA01}"/>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30</a:t>
            </a:fld>
            <a:endParaRPr lang="zh-CN" altLang="en-US"/>
          </a:p>
        </p:txBody>
      </p:sp>
      <p:sp>
        <p:nvSpPr>
          <p:cNvPr id="74" name="文本框 73">
            <a:extLst>
              <a:ext uri="{FF2B5EF4-FFF2-40B4-BE49-F238E27FC236}">
                <a16:creationId xmlns:a16="http://schemas.microsoft.com/office/drawing/2014/main" id="{8BB2C81B-D451-4B68-8452-6D778F287D91}"/>
              </a:ext>
            </a:extLst>
          </p:cNvPr>
          <p:cNvSpPr txBox="1"/>
          <p:nvPr/>
        </p:nvSpPr>
        <p:spPr>
          <a:xfrm rot="19713190">
            <a:off x="7464647" y="5806802"/>
            <a:ext cx="1754198" cy="400110"/>
          </a:xfrm>
          <a:prstGeom prst="rect">
            <a:avLst/>
          </a:prstGeom>
          <a:noFill/>
        </p:spPr>
        <p:txBody>
          <a:bodyPr wrap="non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DIKW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金字塔</a:t>
            </a:r>
          </a:p>
        </p:txBody>
      </p:sp>
      <p:sp>
        <p:nvSpPr>
          <p:cNvPr id="75" name="文本框 74">
            <a:extLst>
              <a:ext uri="{FF2B5EF4-FFF2-40B4-BE49-F238E27FC236}">
                <a16:creationId xmlns:a16="http://schemas.microsoft.com/office/drawing/2014/main" id="{18AFE1B8-1F9E-42D2-97FF-D95461FAEA6C}"/>
              </a:ext>
            </a:extLst>
          </p:cNvPr>
          <p:cNvSpPr txBox="1"/>
          <p:nvPr/>
        </p:nvSpPr>
        <p:spPr>
          <a:xfrm rot="1891272">
            <a:off x="3268401" y="5807988"/>
            <a:ext cx="2491388" cy="400110"/>
          </a:xfrm>
          <a:prstGeom prst="rect">
            <a:avLst/>
          </a:prstGeom>
          <a:noFill/>
        </p:spPr>
        <p:txBody>
          <a:bodyPr wrap="non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知识</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智慧</a:t>
            </a:r>
          </a:p>
        </p:txBody>
      </p:sp>
    </p:spTree>
    <p:extLst>
      <p:ext uri="{BB962C8B-B14F-4D97-AF65-F5344CB8AC3E}">
        <p14:creationId xmlns:p14="http://schemas.microsoft.com/office/powerpoint/2010/main" val="3045542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C23DBDA3-1CEE-46F7-A6E4-11CF748E6D04}"/>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数据科学金字塔</a:t>
            </a:r>
          </a:p>
        </p:txBody>
      </p:sp>
      <p:sp>
        <p:nvSpPr>
          <p:cNvPr id="19" name="矩形 18">
            <a:extLst>
              <a:ext uri="{FF2B5EF4-FFF2-40B4-BE49-F238E27FC236}">
                <a16:creationId xmlns:a16="http://schemas.microsoft.com/office/drawing/2014/main" id="{B214D001-2A0A-4078-A26C-ED6B083FDB3A}"/>
              </a:ext>
            </a:extLst>
          </p:cNvPr>
          <p:cNvSpPr/>
          <p:nvPr/>
        </p:nvSpPr>
        <p:spPr>
          <a:xfrm>
            <a:off x="689400" y="910891"/>
            <a:ext cx="5846867" cy="4654416"/>
          </a:xfrm>
          <a:prstGeom prst="rect">
            <a:avLst/>
          </a:prstGeom>
        </p:spPr>
        <p:txBody>
          <a:bodyPr wrap="square">
            <a:spAutoFit/>
          </a:bodyPr>
          <a:lstStyle/>
          <a:p>
            <a:pPr marL="285750" indent="-285750" algn="just">
              <a:lnSpc>
                <a:spcPct val="150000"/>
              </a:lnSpc>
              <a:buFont typeface="Wingdings" panose="05000000000000000000" pitchFamily="2" charset="2"/>
              <a:buChar char="u"/>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数据科学过程中的活动也可以使用类似的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金字塔层次结构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来表示，其中金字塔的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宽度</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表示在每个级别处理的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，并且金字塔中的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层越高</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，活动结果的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信息量越大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数据科学活动的层次结构，从数据捕获和生成到数据预处理和聚合，数据理解和探索，使用</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ML</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的模式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发现和模型创建，以及使用在业务环境中部署的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数据驱动模型</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的决策支持。</a:t>
            </a:r>
          </a:p>
        </p:txBody>
      </p:sp>
      <p:pic>
        <p:nvPicPr>
          <p:cNvPr id="35" name="图片 34">
            <a:extLst>
              <a:ext uri="{FF2B5EF4-FFF2-40B4-BE49-F238E27FC236}">
                <a16:creationId xmlns:a16="http://schemas.microsoft.com/office/drawing/2014/main" id="{F9229583-3466-403E-820C-B0322A88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7632" y="1449388"/>
            <a:ext cx="2181084" cy="2826911"/>
          </a:xfrm>
          <a:prstGeom prst="rect">
            <a:avLst/>
          </a:prstGeom>
        </p:spPr>
      </p:pic>
      <p:grpSp>
        <p:nvGrpSpPr>
          <p:cNvPr id="50" name="组合 49">
            <a:extLst>
              <a:ext uri="{FF2B5EF4-FFF2-40B4-BE49-F238E27FC236}">
                <a16:creationId xmlns:a16="http://schemas.microsoft.com/office/drawing/2014/main" id="{7A1C5225-B9EA-4213-929B-02303B5FC28A}"/>
              </a:ext>
            </a:extLst>
          </p:cNvPr>
          <p:cNvGrpSpPr/>
          <p:nvPr/>
        </p:nvGrpSpPr>
        <p:grpSpPr>
          <a:xfrm>
            <a:off x="6426224" y="2024346"/>
            <a:ext cx="4300451" cy="4503906"/>
            <a:chOff x="6773950" y="1449363"/>
            <a:chExt cx="4300451" cy="4503906"/>
          </a:xfrm>
        </p:grpSpPr>
        <p:cxnSp>
          <p:nvCxnSpPr>
            <p:cNvPr id="21" name="直接箭头连接符 20">
              <a:extLst>
                <a:ext uri="{FF2B5EF4-FFF2-40B4-BE49-F238E27FC236}">
                  <a16:creationId xmlns:a16="http://schemas.microsoft.com/office/drawing/2014/main" id="{FCDC824D-D328-4B40-A973-7A9F6E187E99}"/>
                </a:ext>
              </a:extLst>
            </p:cNvPr>
            <p:cNvCxnSpPr>
              <a:cxnSpLocks/>
            </p:cNvCxnSpPr>
            <p:nvPr/>
          </p:nvCxnSpPr>
          <p:spPr>
            <a:xfrm flipV="1">
              <a:off x="6773950" y="1984587"/>
              <a:ext cx="2171224" cy="36057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等腰三角形 21">
              <a:extLst>
                <a:ext uri="{FF2B5EF4-FFF2-40B4-BE49-F238E27FC236}">
                  <a16:creationId xmlns:a16="http://schemas.microsoft.com/office/drawing/2014/main" id="{60C68EFD-64C9-4CA8-9367-4B9F540E9D69}"/>
                </a:ext>
              </a:extLst>
            </p:cNvPr>
            <p:cNvSpPr/>
            <p:nvPr/>
          </p:nvSpPr>
          <p:spPr>
            <a:xfrm>
              <a:off x="6949893" y="2131603"/>
              <a:ext cx="4124508" cy="3452334"/>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24" name="直接连接符 23">
              <a:extLst>
                <a:ext uri="{FF2B5EF4-FFF2-40B4-BE49-F238E27FC236}">
                  <a16:creationId xmlns:a16="http://schemas.microsoft.com/office/drawing/2014/main" id="{DBFC0445-3FCA-4731-8E11-A91EE10DF608}"/>
                </a:ext>
              </a:extLst>
            </p:cNvPr>
            <p:cNvCxnSpPr>
              <a:cxnSpLocks/>
            </p:cNvCxnSpPr>
            <p:nvPr/>
          </p:nvCxnSpPr>
          <p:spPr>
            <a:xfrm flipV="1">
              <a:off x="7398685" y="4835545"/>
              <a:ext cx="3226925" cy="16103"/>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015D010B-BCD7-4E0B-8304-70057B58A17A}"/>
                </a:ext>
              </a:extLst>
            </p:cNvPr>
            <p:cNvCxnSpPr>
              <a:cxnSpLocks/>
            </p:cNvCxnSpPr>
            <p:nvPr/>
          </p:nvCxnSpPr>
          <p:spPr>
            <a:xfrm>
              <a:off x="7733776" y="4300740"/>
              <a:ext cx="2556743" cy="3535"/>
            </a:xfrm>
            <a:prstGeom prst="line">
              <a:avLst/>
            </a:prstGeom>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A1D283ED-C11E-49A5-8E9C-AC310A2D01CE}"/>
                </a:ext>
              </a:extLst>
            </p:cNvPr>
            <p:cNvCxnSpPr>
              <a:cxnSpLocks/>
            </p:cNvCxnSpPr>
            <p:nvPr/>
          </p:nvCxnSpPr>
          <p:spPr>
            <a:xfrm>
              <a:off x="8022177" y="3761420"/>
              <a:ext cx="1979941" cy="0"/>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A11C9B0A-D5BC-443E-94B1-536B93A205A2}"/>
                </a:ext>
              </a:extLst>
            </p:cNvPr>
            <p:cNvCxnSpPr>
              <a:cxnSpLocks/>
            </p:cNvCxnSpPr>
            <p:nvPr/>
          </p:nvCxnSpPr>
          <p:spPr>
            <a:xfrm>
              <a:off x="8335365" y="3222100"/>
              <a:ext cx="1353564" cy="0"/>
            </a:xfrm>
            <a:prstGeom prst="line">
              <a:avLst/>
            </a:prstGeom>
          </p:spPr>
          <p:style>
            <a:lnRef idx="3">
              <a:schemeClr val="dk1"/>
            </a:lnRef>
            <a:fillRef idx="0">
              <a:schemeClr val="dk1"/>
            </a:fillRef>
            <a:effectRef idx="2">
              <a:schemeClr val="dk1"/>
            </a:effectRef>
            <a:fontRef idx="minor">
              <a:schemeClr val="tx1"/>
            </a:fontRef>
          </p:style>
        </p:cxnSp>
        <p:sp>
          <p:nvSpPr>
            <p:cNvPr id="28" name="文本框 27">
              <a:extLst>
                <a:ext uri="{FF2B5EF4-FFF2-40B4-BE49-F238E27FC236}">
                  <a16:creationId xmlns:a16="http://schemas.microsoft.com/office/drawing/2014/main" id="{1D5FCA92-B69C-4C92-A1C4-8DA899DE21EF}"/>
                </a:ext>
              </a:extLst>
            </p:cNvPr>
            <p:cNvSpPr txBox="1"/>
            <p:nvPr/>
          </p:nvSpPr>
          <p:spPr>
            <a:xfrm>
              <a:off x="8530563" y="2690830"/>
              <a:ext cx="963168"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Decision</a:t>
              </a:r>
            </a:p>
            <a:p>
              <a:pPr algn="ctr"/>
              <a:r>
                <a:rPr lang="en-US" altLang="zh-CN" sz="1400" b="1" dirty="0">
                  <a:latin typeface="Times New Roman" panose="02020603050405020304" pitchFamily="18" charset="0"/>
                  <a:cs typeface="Times New Roman" panose="02020603050405020304" pitchFamily="18" charset="0"/>
                </a:rPr>
                <a:t>Making</a:t>
              </a:r>
              <a:endParaRPr lang="zh-CN" altLang="en-US" sz="1400" b="1"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A1083CD3-2951-4F82-83BC-7DD8CA888C5E}"/>
                </a:ext>
              </a:extLst>
            </p:cNvPr>
            <p:cNvSpPr txBox="1"/>
            <p:nvPr/>
          </p:nvSpPr>
          <p:spPr>
            <a:xfrm>
              <a:off x="8530563" y="3230150"/>
              <a:ext cx="963168"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Machine</a:t>
              </a:r>
            </a:p>
            <a:p>
              <a:pPr algn="ctr"/>
              <a:r>
                <a:rPr lang="en-US" altLang="zh-CN" sz="1400" b="1" dirty="0">
                  <a:latin typeface="Times New Roman" panose="02020603050405020304" pitchFamily="18" charset="0"/>
                  <a:cs typeface="Times New Roman" panose="02020603050405020304" pitchFamily="18" charset="0"/>
                </a:rPr>
                <a:t>Learning</a:t>
              </a:r>
            </a:p>
          </p:txBody>
        </p:sp>
        <p:sp>
          <p:nvSpPr>
            <p:cNvPr id="30" name="文本框 29">
              <a:extLst>
                <a:ext uri="{FF2B5EF4-FFF2-40B4-BE49-F238E27FC236}">
                  <a16:creationId xmlns:a16="http://schemas.microsoft.com/office/drawing/2014/main" id="{58A3921F-B785-45D0-9DDA-B0524343EC39}"/>
                </a:ext>
              </a:extLst>
            </p:cNvPr>
            <p:cNvSpPr txBox="1"/>
            <p:nvPr/>
          </p:nvSpPr>
          <p:spPr>
            <a:xfrm>
              <a:off x="8426931" y="3769470"/>
              <a:ext cx="1170432"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Data </a:t>
              </a:r>
            </a:p>
            <a:p>
              <a:pPr algn="ctr"/>
              <a:r>
                <a:rPr lang="en-US" altLang="zh-CN" sz="1400" b="1" dirty="0">
                  <a:latin typeface="Times New Roman" panose="02020603050405020304" pitchFamily="18" charset="0"/>
                  <a:cs typeface="Times New Roman" panose="02020603050405020304" pitchFamily="18" charset="0"/>
                </a:rPr>
                <a:t>Exploration</a:t>
              </a:r>
            </a:p>
          </p:txBody>
        </p:sp>
        <p:sp>
          <p:nvSpPr>
            <p:cNvPr id="31" name="文本框 30">
              <a:extLst>
                <a:ext uri="{FF2B5EF4-FFF2-40B4-BE49-F238E27FC236}">
                  <a16:creationId xmlns:a16="http://schemas.microsoft.com/office/drawing/2014/main" id="{5E802AE4-2FDC-45EB-94C1-68971D172B82}"/>
                </a:ext>
              </a:extLst>
            </p:cNvPr>
            <p:cNvSpPr txBox="1"/>
            <p:nvPr/>
          </p:nvSpPr>
          <p:spPr>
            <a:xfrm>
              <a:off x="7627134" y="4312325"/>
              <a:ext cx="2770027"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Data  Aggregating</a:t>
              </a:r>
            </a:p>
            <a:p>
              <a:pPr algn="ctr"/>
              <a:r>
                <a:rPr lang="en-US" altLang="zh-CN" sz="1400" b="1" dirty="0">
                  <a:latin typeface="Times New Roman" panose="02020603050405020304" pitchFamily="18" charset="0"/>
                  <a:cs typeface="Times New Roman" panose="02020603050405020304" pitchFamily="18" charset="0"/>
                </a:rPr>
                <a:t>Preprocessing</a:t>
              </a:r>
              <a:r>
                <a:rPr lang="en-US" altLang="zh-CN"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and</a:t>
              </a:r>
              <a:r>
                <a:rPr lang="en-US" altLang="zh-CN"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Warehousing</a:t>
              </a:r>
            </a:p>
          </p:txBody>
        </p:sp>
        <p:sp>
          <p:nvSpPr>
            <p:cNvPr id="32" name="文本框 31">
              <a:extLst>
                <a:ext uri="{FF2B5EF4-FFF2-40B4-BE49-F238E27FC236}">
                  <a16:creationId xmlns:a16="http://schemas.microsoft.com/office/drawing/2014/main" id="{A6B84935-3A4C-4EAD-9C9F-DF23552D7BC7}"/>
                </a:ext>
              </a:extLst>
            </p:cNvPr>
            <p:cNvSpPr txBox="1"/>
            <p:nvPr/>
          </p:nvSpPr>
          <p:spPr>
            <a:xfrm>
              <a:off x="7099527" y="4851648"/>
              <a:ext cx="3825240" cy="738664"/>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Data Sources </a:t>
              </a:r>
            </a:p>
            <a:p>
              <a:pPr algn="ctr"/>
              <a:r>
                <a:rPr lang="en-US" altLang="zh-CN" sz="1400" dirty="0">
                  <a:latin typeface="Times New Roman" panose="02020603050405020304" pitchFamily="18" charset="0"/>
                  <a:cs typeface="Times New Roman" panose="02020603050405020304" pitchFamily="18" charset="0"/>
                </a:rPr>
                <a:t>transactional, operational,</a:t>
              </a:r>
            </a:p>
            <a:p>
              <a:pPr algn="ctr"/>
              <a:r>
                <a:rPr lang="en-US" altLang="zh-CN" sz="1400" dirty="0">
                  <a:latin typeface="Times New Roman" panose="02020603050405020304" pitchFamily="18" charset="0"/>
                  <a:cs typeface="Times New Roman" panose="02020603050405020304" pitchFamily="18" charset="0"/>
                </a:rPr>
                <a:t>social, environmental,…</a:t>
              </a:r>
            </a:p>
          </p:txBody>
        </p:sp>
        <p:sp>
          <p:nvSpPr>
            <p:cNvPr id="34" name="文本框 33">
              <a:extLst>
                <a:ext uri="{FF2B5EF4-FFF2-40B4-BE49-F238E27FC236}">
                  <a16:creationId xmlns:a16="http://schemas.microsoft.com/office/drawing/2014/main" id="{7B4C564B-02E7-4583-8682-2FA0EBA544E4}"/>
                </a:ext>
              </a:extLst>
            </p:cNvPr>
            <p:cNvSpPr txBox="1"/>
            <p:nvPr/>
          </p:nvSpPr>
          <p:spPr>
            <a:xfrm>
              <a:off x="7893892" y="5583937"/>
              <a:ext cx="2236510"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Data Science Pyramid</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C690BEA4-C40E-440B-A0D1-B522F2D37DB1}"/>
                </a:ext>
              </a:extLst>
            </p:cNvPr>
            <p:cNvSpPr txBox="1"/>
            <p:nvPr/>
          </p:nvSpPr>
          <p:spPr>
            <a:xfrm rot="18063433">
              <a:off x="5523202" y="3485531"/>
              <a:ext cx="4410890"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Increasing potential to support business decisions</a:t>
              </a:r>
            </a:p>
          </p:txBody>
        </p:sp>
      </p:grpSp>
      <p:sp>
        <p:nvSpPr>
          <p:cNvPr id="51" name="灯片编号占位符 1">
            <a:extLst>
              <a:ext uri="{FF2B5EF4-FFF2-40B4-BE49-F238E27FC236}">
                <a16:creationId xmlns:a16="http://schemas.microsoft.com/office/drawing/2014/main" id="{3063A319-C1BD-428C-9BED-AE5E20F95C4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31</a:t>
            </a:fld>
            <a:endParaRPr lang="zh-CN" altLang="en-US"/>
          </a:p>
        </p:txBody>
      </p:sp>
    </p:spTree>
    <p:extLst>
      <p:ext uri="{BB962C8B-B14F-4D97-AF65-F5344CB8AC3E}">
        <p14:creationId xmlns:p14="http://schemas.microsoft.com/office/powerpoint/2010/main" val="1781710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733781" y="1862187"/>
            <a:ext cx="4766847" cy="4754561"/>
          </a:xfrm>
          <a:prstGeom prst="rect">
            <a:avLst/>
          </a:prstGeom>
        </p:spPr>
      </p:pic>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CRISP-DM (cross-industry standard process for data mining)</a:t>
            </a: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1039799" y="1936693"/>
            <a:ext cx="5305017" cy="5061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许多人和公司经常就</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攀登数据科学金字塔</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的最佳流程提出建议，其中最常用的流程就是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CRISP-DM </a:t>
            </a:r>
          </a:p>
          <a:p>
            <a:pPr>
              <a:lnSpc>
                <a:spcPct val="150000"/>
              </a:lnSpc>
              <a:buFont typeface="Wingdings" panose="05000000000000000000" pitchFamily="2" charset="2"/>
              <a:buChar char="Ø"/>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1999</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欧盟机构联合起草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商业化数据科学的最佳流程之一，多年来一直在各种</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行业调查中排名第一</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CRISP-DM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被广泛使用的主要原因是它的设计</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独立于任何软件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、供应商或数据分析技术</a:t>
            </a:r>
          </a:p>
        </p:txBody>
      </p:sp>
      <p:sp>
        <p:nvSpPr>
          <p:cNvPr id="11" name="灯片编号占位符 1">
            <a:extLst>
              <a:ext uri="{FF2B5EF4-FFF2-40B4-BE49-F238E27FC236}">
                <a16:creationId xmlns:a16="http://schemas.microsoft.com/office/drawing/2014/main" id="{22054A6B-577A-4491-A8ED-9E8EB06CAA5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32</a:t>
            </a:fld>
            <a:endParaRPr lang="zh-CN" altLang="en-US"/>
          </a:p>
        </p:txBody>
      </p:sp>
    </p:spTree>
    <p:extLst>
      <p:ext uri="{BB962C8B-B14F-4D97-AF65-F5344CB8AC3E}">
        <p14:creationId xmlns:p14="http://schemas.microsoft.com/office/powerpoint/2010/main" val="330776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a:t>
            </a: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CRISP-DM (cross-industry standard process for data mining)</a:t>
            </a: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1039799" y="1936694"/>
            <a:ext cx="5496468" cy="4633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CRISP-DM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生命周期包括六个阶段：</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商业理解，数据理解，数据准备，建模，评估和发布</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是所有数据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科学活动的核心</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，这就是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CRISP-DM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图以数据为中心的原因。 阶段之间的箭头表示该过程的典型方向。 </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这个过程是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半结构化</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的，这意味着数据科学家</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并不总是以线性方式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经历这六个阶段。 根据特定阶段的结果，数据科学家可以回到前一阶段之一，重做当前阶段，或者进入下一阶段。</a:t>
            </a:r>
          </a:p>
        </p:txBody>
      </p:sp>
      <p:pic>
        <p:nvPicPr>
          <p:cNvPr id="10242" name="Picture 2">
            <a:extLst>
              <a:ext uri="{FF2B5EF4-FFF2-40B4-BE49-F238E27FC236}">
                <a16:creationId xmlns:a16="http://schemas.microsoft.com/office/drawing/2014/main" id="{30C877ED-E82D-4690-812F-32E7D52CD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p:blipFill>
        <p:spPr bwMode="auto">
          <a:xfrm>
            <a:off x="6793652" y="1936693"/>
            <a:ext cx="4748108" cy="4753074"/>
          </a:xfrm>
          <a:prstGeom prst="ellipse">
            <a:avLst/>
          </a:prstGeom>
          <a:noFill/>
          <a:extLst>
            <a:ext uri="{909E8E84-426E-40DD-AFC4-6F175D3DCCD1}">
              <a14:hiddenFill xmlns:a14="http://schemas.microsoft.com/office/drawing/2010/main">
                <a:solidFill>
                  <a:srgbClr val="FFFFFF"/>
                </a:solidFill>
              </a14:hiddenFill>
            </a:ext>
          </a:extLst>
        </p:spPr>
      </p:pic>
      <p:sp>
        <p:nvSpPr>
          <p:cNvPr id="10" name="灯片编号占位符 1">
            <a:extLst>
              <a:ext uri="{FF2B5EF4-FFF2-40B4-BE49-F238E27FC236}">
                <a16:creationId xmlns:a16="http://schemas.microsoft.com/office/drawing/2014/main" id="{5EB48374-1E91-4198-8C0E-716C53B48F09}"/>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33</a:t>
            </a:fld>
            <a:endParaRPr lang="zh-CN" altLang="en-US"/>
          </a:p>
        </p:txBody>
      </p:sp>
      <p:sp>
        <p:nvSpPr>
          <p:cNvPr id="11" name="矩形: 圆角 10">
            <a:extLst>
              <a:ext uri="{FF2B5EF4-FFF2-40B4-BE49-F238E27FC236}">
                <a16:creationId xmlns:a16="http://schemas.microsoft.com/office/drawing/2014/main" id="{B5259BC2-0246-4843-97E1-A9BE09A2B64D}"/>
              </a:ext>
            </a:extLst>
          </p:cNvPr>
          <p:cNvSpPr/>
          <p:nvPr/>
        </p:nvSpPr>
        <p:spPr>
          <a:xfrm>
            <a:off x="8504662" y="3769112"/>
            <a:ext cx="1219201" cy="1390185"/>
          </a:xfrm>
          <a:prstGeom prst="roundRect">
            <a:avLst>
              <a:gd name="adj" fmla="val 20935"/>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074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商业理解阶段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1039798" y="1936693"/>
            <a:ext cx="5859089" cy="4753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明确目标</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：明确要达到的业务目标，并将其转化为数据挖掘主题。</a:t>
            </a:r>
          </a:p>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数据挖掘定义</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：从商业角度对业务部门的需求进行理解，并把</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业务需求的理解转化为数据挖掘的定义</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，拟定达成业务目标的初步方案。具体包括商业背景分析、商业成功标准的确定、形势评估、获得企业资源清单、获得企业的要求和设想、评估成本和收益、评估风险和意外、初步理解行业术语。</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确定目标与策略</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：确定数据挖掘的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和制定数据挖掘</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计划</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0242" name="Picture 2">
            <a:extLst>
              <a:ext uri="{FF2B5EF4-FFF2-40B4-BE49-F238E27FC236}">
                <a16:creationId xmlns:a16="http://schemas.microsoft.com/office/drawing/2014/main" id="{30C877ED-E82D-4690-812F-32E7D52CD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p:blipFill>
        <p:spPr bwMode="auto">
          <a:xfrm>
            <a:off x="6793652" y="1936693"/>
            <a:ext cx="4748108" cy="4753074"/>
          </a:xfrm>
          <a:prstGeom prst="ellipse">
            <a:avLst/>
          </a:prstGeom>
          <a:noFill/>
          <a:extLst>
            <a:ext uri="{909E8E84-426E-40DD-AFC4-6F175D3DCCD1}">
              <a14:hiddenFill xmlns:a14="http://schemas.microsoft.com/office/drawing/2010/main">
                <a:solidFill>
                  <a:srgbClr val="FFFFFF"/>
                </a:solidFill>
              </a14:hiddenFill>
            </a:ext>
          </a:extLst>
        </p:spPr>
      </p:pic>
      <p:sp>
        <p:nvSpPr>
          <p:cNvPr id="6" name="灯片编号占位符 1">
            <a:extLst>
              <a:ext uri="{FF2B5EF4-FFF2-40B4-BE49-F238E27FC236}">
                <a16:creationId xmlns:a16="http://schemas.microsoft.com/office/drawing/2014/main" id="{25A596AD-B04E-4B81-A514-8C460F70B51C}"/>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34</a:t>
            </a:fld>
            <a:endParaRPr lang="zh-CN" altLang="en-US"/>
          </a:p>
        </p:txBody>
      </p:sp>
      <p:sp>
        <p:nvSpPr>
          <p:cNvPr id="2" name="矩形: 圆角 1">
            <a:extLst>
              <a:ext uri="{FF2B5EF4-FFF2-40B4-BE49-F238E27FC236}">
                <a16:creationId xmlns:a16="http://schemas.microsoft.com/office/drawing/2014/main" id="{37AF6606-9F1A-4699-A21F-DD90B386C0C6}"/>
              </a:ext>
            </a:extLst>
          </p:cNvPr>
          <p:cNvSpPr/>
          <p:nvPr/>
        </p:nvSpPr>
        <p:spPr>
          <a:xfrm>
            <a:off x="7969405" y="2683727"/>
            <a:ext cx="1003610" cy="53525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426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数据理解阶段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1039798" y="1936693"/>
            <a:ext cx="5859089" cy="47530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收集数据</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：找出可能的影响主题的因素，确定这些影响因素的数据载体、数据体现形式和数据存储位置。</a:t>
            </a:r>
          </a:p>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熟悉数据</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：检测数据质量，对数据进行初步理解，简单描述数据，探测数据意义，</a:t>
            </a:r>
          </a:p>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检验数据</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：分析数据中潜藏的信息和知识提出拟用数据加以验证的假设。</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商业理解和数据理解</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阶段，数据科学家试图通过了解业务需求和业务可用的数据来确定项目的目标。数据科学家将花费大量时间与以业务为中心的部门（销售，营销，运营）的同事会面以了解他们的问题，并了解有哪些数据可用。</a:t>
            </a:r>
          </a:p>
          <a:p>
            <a:pPr>
              <a:lnSpc>
                <a:spcPct val="150000"/>
              </a:lnSpc>
              <a:buFont typeface="Wingdings" panose="05000000000000000000" pitchFamily="2" charset="2"/>
              <a:buChar char="Ø"/>
            </a:pP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42" name="Picture 2">
            <a:extLst>
              <a:ext uri="{FF2B5EF4-FFF2-40B4-BE49-F238E27FC236}">
                <a16:creationId xmlns:a16="http://schemas.microsoft.com/office/drawing/2014/main" id="{30C877ED-E82D-4690-812F-32E7D52CD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p:blipFill>
        <p:spPr bwMode="auto">
          <a:xfrm>
            <a:off x="6793652" y="1936693"/>
            <a:ext cx="4748108" cy="4753074"/>
          </a:xfrm>
          <a:prstGeom prst="ellipse">
            <a:avLst/>
          </a:prstGeom>
          <a:noFill/>
          <a:extLst>
            <a:ext uri="{909E8E84-426E-40DD-AFC4-6F175D3DCCD1}">
              <a14:hiddenFill xmlns:a14="http://schemas.microsoft.com/office/drawing/2010/main">
                <a:solidFill>
                  <a:srgbClr val="FFFFFF"/>
                </a:solidFill>
              </a14:hiddenFill>
            </a:ext>
          </a:extLst>
        </p:spPr>
      </p:pic>
      <p:sp>
        <p:nvSpPr>
          <p:cNvPr id="6" name="灯片编号占位符 1">
            <a:extLst>
              <a:ext uri="{FF2B5EF4-FFF2-40B4-BE49-F238E27FC236}">
                <a16:creationId xmlns:a16="http://schemas.microsoft.com/office/drawing/2014/main" id="{25A596AD-B04E-4B81-A514-8C460F70B51C}"/>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35</a:t>
            </a:fld>
            <a:endParaRPr lang="zh-CN" altLang="en-US"/>
          </a:p>
        </p:txBody>
      </p:sp>
      <p:sp>
        <p:nvSpPr>
          <p:cNvPr id="2" name="矩形: 圆角 1">
            <a:extLst>
              <a:ext uri="{FF2B5EF4-FFF2-40B4-BE49-F238E27FC236}">
                <a16:creationId xmlns:a16="http://schemas.microsoft.com/office/drawing/2014/main" id="{37AF6606-9F1A-4699-A21F-DD90B386C0C6}"/>
              </a:ext>
            </a:extLst>
          </p:cNvPr>
          <p:cNvSpPr/>
          <p:nvPr/>
        </p:nvSpPr>
        <p:spPr>
          <a:xfrm>
            <a:off x="9352156" y="2698595"/>
            <a:ext cx="1003610" cy="4980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382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数据准备阶段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1039798" y="1936693"/>
            <a:ext cx="5859089" cy="4753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数据准备是将前面找到的数据进行变换、组合，建立数据挖掘工具软件</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要求格式和内容</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的宽表。</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数据准备阶段的重点是根据来自</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多个</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数据库的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原始数据源</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创建可用于</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建模</a:t>
            </a:r>
            <a:r>
              <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数据分析的数据集</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数据准备阶段的具体工作主要包括数据制表、记录处理、变量选择、数据转换、数据格式化和数据清理等，各项工作并不需要预先规定好执行顺序，而且数据准备工作还有可能</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多次执行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创建数据集后，需要</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检查并修复数据质量</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，因为数据中的错误会严重影响数据分析算法的性能。</a:t>
            </a:r>
          </a:p>
        </p:txBody>
      </p:sp>
      <p:pic>
        <p:nvPicPr>
          <p:cNvPr id="10242" name="Picture 2">
            <a:extLst>
              <a:ext uri="{FF2B5EF4-FFF2-40B4-BE49-F238E27FC236}">
                <a16:creationId xmlns:a16="http://schemas.microsoft.com/office/drawing/2014/main" id="{30C877ED-E82D-4690-812F-32E7D52CD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p:blipFill>
        <p:spPr bwMode="auto">
          <a:xfrm>
            <a:off x="6793652" y="1936693"/>
            <a:ext cx="4748108" cy="4753074"/>
          </a:xfrm>
          <a:prstGeom prst="ellipse">
            <a:avLst/>
          </a:prstGeom>
          <a:noFill/>
          <a:extLst>
            <a:ext uri="{909E8E84-426E-40DD-AFC4-6F175D3DCCD1}">
              <a14:hiddenFill xmlns:a14="http://schemas.microsoft.com/office/drawing/2010/main">
                <a:solidFill>
                  <a:srgbClr val="FFFFFF"/>
                </a:solidFill>
              </a14:hiddenFill>
            </a:ext>
          </a:extLst>
        </p:spPr>
      </p:pic>
      <p:sp>
        <p:nvSpPr>
          <p:cNvPr id="6" name="灯片编号占位符 1">
            <a:extLst>
              <a:ext uri="{FF2B5EF4-FFF2-40B4-BE49-F238E27FC236}">
                <a16:creationId xmlns:a16="http://schemas.microsoft.com/office/drawing/2014/main" id="{25A596AD-B04E-4B81-A514-8C460F70B51C}"/>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36</a:t>
            </a:fld>
            <a:endParaRPr lang="zh-CN" altLang="en-US"/>
          </a:p>
        </p:txBody>
      </p:sp>
      <p:sp>
        <p:nvSpPr>
          <p:cNvPr id="2" name="矩形: 圆角 1">
            <a:extLst>
              <a:ext uri="{FF2B5EF4-FFF2-40B4-BE49-F238E27FC236}">
                <a16:creationId xmlns:a16="http://schemas.microsoft.com/office/drawing/2014/main" id="{37AF6606-9F1A-4699-A21F-DD90B386C0C6}"/>
              </a:ext>
            </a:extLst>
          </p:cNvPr>
          <p:cNvSpPr/>
          <p:nvPr/>
        </p:nvSpPr>
        <p:spPr>
          <a:xfrm>
            <a:off x="9850243" y="3507187"/>
            <a:ext cx="1040781" cy="5518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9204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建模阶段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1039798" y="1936693"/>
            <a:ext cx="5859089" cy="4753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建立模型是应用软件工具，选择和使用合适的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建模方法</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，处理准备好的数据表，找出数据中</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隐藏的规律</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对同样的业务问题和数据准备，可能有</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多种数据挖掘技术</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方法可供选用，此时可优选提升度高、置信度高、简单而易于总结业务政策和建议的数据挖掘技术方法。</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在建模过程中，还可能会发现一些</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潜在的数据问题</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，要求回到</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数据准备</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阶段。</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建立模型阶段的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具体工作</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选择合适的建模技术、进行检验设计、建造模型。</a:t>
            </a:r>
          </a:p>
        </p:txBody>
      </p:sp>
      <p:pic>
        <p:nvPicPr>
          <p:cNvPr id="10242" name="Picture 2">
            <a:extLst>
              <a:ext uri="{FF2B5EF4-FFF2-40B4-BE49-F238E27FC236}">
                <a16:creationId xmlns:a16="http://schemas.microsoft.com/office/drawing/2014/main" id="{30C877ED-E82D-4690-812F-32E7D52CD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p:blipFill>
        <p:spPr bwMode="auto">
          <a:xfrm>
            <a:off x="6898887" y="1862351"/>
            <a:ext cx="4748108" cy="4753074"/>
          </a:xfrm>
          <a:prstGeom prst="ellipse">
            <a:avLst/>
          </a:prstGeom>
          <a:noFill/>
          <a:extLst>
            <a:ext uri="{909E8E84-426E-40DD-AFC4-6F175D3DCCD1}">
              <a14:hiddenFill xmlns:a14="http://schemas.microsoft.com/office/drawing/2010/main">
                <a:solidFill>
                  <a:srgbClr val="FFFFFF"/>
                </a:solidFill>
              </a14:hiddenFill>
            </a:ext>
          </a:extLst>
        </p:spPr>
      </p:pic>
      <p:sp>
        <p:nvSpPr>
          <p:cNvPr id="6" name="灯片编号占位符 1">
            <a:extLst>
              <a:ext uri="{FF2B5EF4-FFF2-40B4-BE49-F238E27FC236}">
                <a16:creationId xmlns:a16="http://schemas.microsoft.com/office/drawing/2014/main" id="{25A596AD-B04E-4B81-A514-8C460F70B51C}"/>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37</a:t>
            </a:fld>
            <a:endParaRPr lang="zh-CN" altLang="en-US"/>
          </a:p>
        </p:txBody>
      </p:sp>
      <p:sp>
        <p:nvSpPr>
          <p:cNvPr id="2" name="矩形: 圆角 1">
            <a:extLst>
              <a:ext uri="{FF2B5EF4-FFF2-40B4-BE49-F238E27FC236}">
                <a16:creationId xmlns:a16="http://schemas.microsoft.com/office/drawing/2014/main" id="{37AF6606-9F1A-4699-A21F-DD90B386C0C6}"/>
              </a:ext>
            </a:extLst>
          </p:cNvPr>
          <p:cNvSpPr/>
          <p:nvPr/>
        </p:nvSpPr>
        <p:spPr>
          <a:xfrm>
            <a:off x="10029819" y="4310074"/>
            <a:ext cx="973875" cy="5295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1861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数据准备和建模阶段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灯片编号占位符 1">
            <a:extLst>
              <a:ext uri="{FF2B5EF4-FFF2-40B4-BE49-F238E27FC236}">
                <a16:creationId xmlns:a16="http://schemas.microsoft.com/office/drawing/2014/main" id="{25A596AD-B04E-4B81-A514-8C460F70B51C}"/>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38</a:t>
            </a:fld>
            <a:endParaRPr lang="zh-CN" altLang="en-US"/>
          </a:p>
        </p:txBody>
      </p:sp>
      <p:sp>
        <p:nvSpPr>
          <p:cNvPr id="10" name="内容占位符 2">
            <a:extLst>
              <a:ext uri="{FF2B5EF4-FFF2-40B4-BE49-F238E27FC236}">
                <a16:creationId xmlns:a16="http://schemas.microsoft.com/office/drawing/2014/main" id="{B010E342-BA25-4437-B125-73D79B3E37A0}"/>
              </a:ext>
            </a:extLst>
          </p:cNvPr>
          <p:cNvSpPr txBox="1">
            <a:spLocks/>
          </p:cNvSpPr>
          <p:nvPr/>
        </p:nvSpPr>
        <p:spPr>
          <a:xfrm>
            <a:off x="1039799" y="1936693"/>
            <a:ext cx="7360786" cy="4823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建模阶段</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是用</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自动算法</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从数据中</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提取有用模式</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创建编码</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这些模式的模型的阶段。在建模阶段，数据科学家通常会使用</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许多不同的机器学习算法</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来训练数据集上的许多不同模型。在建模阶段，数据科学家通常不知道哪些模式是数据中最好的模式，因此有必要</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尝试</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一些</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不同的算法</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并查看哪种算法返回最多在数据集上运行时的准确模型。</a:t>
            </a:r>
          </a:p>
          <a:p>
            <a:pPr>
              <a:lnSpc>
                <a:spcPct val="150000"/>
              </a:lnSpc>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在大多数据科学项目中，初始模型测试结果将揭示数据中的问题。当数据科学家调查模型的性能低于预期或者模型性能可疑时，数据错误会暴露出来。通过检查模型的结构，数据科学家可能会发现模型依赖于他们不期望的属性，因此他重新访问数据以检查这些属性是否被正确建模。因此，一个项目</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反复经历建模和数据准备</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这两个阶段的过程并不罕见。</a:t>
            </a:r>
          </a:p>
        </p:txBody>
      </p:sp>
      <p:sp>
        <p:nvSpPr>
          <p:cNvPr id="11" name="矩形: 圆角 10">
            <a:extLst>
              <a:ext uri="{FF2B5EF4-FFF2-40B4-BE49-F238E27FC236}">
                <a16:creationId xmlns:a16="http://schemas.microsoft.com/office/drawing/2014/main" id="{9F646E7F-7ECF-4DC1-892A-A1EAA0128CD5}"/>
              </a:ext>
            </a:extLst>
          </p:cNvPr>
          <p:cNvSpPr/>
          <p:nvPr/>
        </p:nvSpPr>
        <p:spPr>
          <a:xfrm>
            <a:off x="8823777" y="2915698"/>
            <a:ext cx="1792855" cy="617585"/>
          </a:xfrm>
          <a:prstGeom prst="roundRect">
            <a:avLst/>
          </a:prstGeom>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数据准备</a:t>
            </a:r>
          </a:p>
        </p:txBody>
      </p:sp>
      <p:sp>
        <p:nvSpPr>
          <p:cNvPr id="12" name="矩形: 圆角 11">
            <a:extLst>
              <a:ext uri="{FF2B5EF4-FFF2-40B4-BE49-F238E27FC236}">
                <a16:creationId xmlns:a16="http://schemas.microsoft.com/office/drawing/2014/main" id="{8A51CE7B-CD75-4170-9341-1D3FF0B34ECB}"/>
              </a:ext>
            </a:extLst>
          </p:cNvPr>
          <p:cNvSpPr/>
          <p:nvPr/>
        </p:nvSpPr>
        <p:spPr>
          <a:xfrm>
            <a:off x="8823776" y="4438961"/>
            <a:ext cx="1792856" cy="680359"/>
          </a:xfrm>
          <a:prstGeom prst="roundRect">
            <a:avLst/>
          </a:prstGeom>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建模</a:t>
            </a:r>
          </a:p>
        </p:txBody>
      </p:sp>
      <p:cxnSp>
        <p:nvCxnSpPr>
          <p:cNvPr id="13" name="直接箭头连接符 12">
            <a:extLst>
              <a:ext uri="{FF2B5EF4-FFF2-40B4-BE49-F238E27FC236}">
                <a16:creationId xmlns:a16="http://schemas.microsoft.com/office/drawing/2014/main" id="{DAA9FEDA-9BF5-4F1D-82B4-7E07B9FF52A8}"/>
              </a:ext>
            </a:extLst>
          </p:cNvPr>
          <p:cNvCxnSpPr/>
          <p:nvPr/>
        </p:nvCxnSpPr>
        <p:spPr>
          <a:xfrm>
            <a:off x="9927831" y="3658402"/>
            <a:ext cx="0" cy="65677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17FDF85-9BEA-4DAE-A476-A4AAE3C35623}"/>
              </a:ext>
            </a:extLst>
          </p:cNvPr>
          <p:cNvCxnSpPr>
            <a:cxnSpLocks/>
          </p:cNvCxnSpPr>
          <p:nvPr/>
        </p:nvCxnSpPr>
        <p:spPr>
          <a:xfrm flipV="1">
            <a:off x="9510703" y="3658402"/>
            <a:ext cx="0" cy="65677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D1CBA90-DFA3-4A00-9D53-CC318B359D54}"/>
              </a:ext>
            </a:extLst>
          </p:cNvPr>
          <p:cNvCxnSpPr>
            <a:cxnSpLocks/>
          </p:cNvCxnSpPr>
          <p:nvPr/>
        </p:nvCxnSpPr>
        <p:spPr>
          <a:xfrm>
            <a:off x="9720204" y="2131015"/>
            <a:ext cx="0" cy="65677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62BA79D-7688-4343-9C88-64981D64DC82}"/>
              </a:ext>
            </a:extLst>
          </p:cNvPr>
          <p:cNvCxnSpPr>
            <a:cxnSpLocks/>
          </p:cNvCxnSpPr>
          <p:nvPr/>
        </p:nvCxnSpPr>
        <p:spPr>
          <a:xfrm>
            <a:off x="9720204" y="5236588"/>
            <a:ext cx="0" cy="65677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连接符: 曲线 3">
            <a:extLst>
              <a:ext uri="{FF2B5EF4-FFF2-40B4-BE49-F238E27FC236}">
                <a16:creationId xmlns:a16="http://schemas.microsoft.com/office/drawing/2014/main" id="{020F9288-6D9C-469A-8218-C85A9DAAB6A7}"/>
              </a:ext>
            </a:extLst>
          </p:cNvPr>
          <p:cNvCxnSpPr>
            <a:cxnSpLocks/>
          </p:cNvCxnSpPr>
          <p:nvPr/>
        </p:nvCxnSpPr>
        <p:spPr>
          <a:xfrm rot="5400000" flipH="1" flipV="1">
            <a:off x="8982669" y="4023957"/>
            <a:ext cx="2203622" cy="1"/>
          </a:xfrm>
          <a:prstGeom prst="curvedConnector5">
            <a:avLst>
              <a:gd name="adj1" fmla="val -23869"/>
              <a:gd name="adj2" fmla="val 112502800000"/>
              <a:gd name="adj3" fmla="val 122519"/>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7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模型评估与发布阶段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内容占位符 2">
            <a:extLst>
              <a:ext uri="{FF2B5EF4-FFF2-40B4-BE49-F238E27FC236}">
                <a16:creationId xmlns:a16="http://schemas.microsoft.com/office/drawing/2014/main" id="{E5A2A6A4-C395-453B-B466-33BF05F2CA1E}"/>
              </a:ext>
            </a:extLst>
          </p:cNvPr>
          <p:cNvSpPr txBox="1">
            <a:spLocks/>
          </p:cNvSpPr>
          <p:nvPr/>
        </p:nvSpPr>
        <p:spPr>
          <a:xfrm>
            <a:off x="940301" y="1902826"/>
            <a:ext cx="6573427" cy="4823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最后两个阶段</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评估和部署发布</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侧重于模型如何适应业务及其流程。</a:t>
            </a:r>
          </a:p>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在建模阶段运行的测试完全集中在数据集模型的准确性上</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评估阶段涉及在业务需求更广泛的条件中</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评估模型</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评估阶段做出的主要决策是</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是否应该</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在业务中部署任何模型，或者需要</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另一次</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CRISP-DM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过程的迭代来创建适当的模型。</a:t>
            </a:r>
          </a:p>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部署阶段一方面涉及检查</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如何</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将所选模型部署到业务环境中，另一个方面是制定计划以</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定期检查</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模型的性能。</a:t>
            </a:r>
          </a:p>
        </p:txBody>
      </p:sp>
      <p:sp>
        <p:nvSpPr>
          <p:cNvPr id="10" name="矩形: 圆角 9">
            <a:extLst>
              <a:ext uri="{FF2B5EF4-FFF2-40B4-BE49-F238E27FC236}">
                <a16:creationId xmlns:a16="http://schemas.microsoft.com/office/drawing/2014/main" id="{23B677AF-A8BF-4595-969B-0007D9E29694}"/>
              </a:ext>
            </a:extLst>
          </p:cNvPr>
          <p:cNvSpPr/>
          <p:nvPr/>
        </p:nvSpPr>
        <p:spPr>
          <a:xfrm>
            <a:off x="7808355" y="2948763"/>
            <a:ext cx="1792855" cy="617585"/>
          </a:xfrm>
          <a:prstGeom prst="roundRect">
            <a:avLst/>
          </a:prstGeom>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发布</a:t>
            </a:r>
          </a:p>
        </p:txBody>
      </p:sp>
      <p:sp>
        <p:nvSpPr>
          <p:cNvPr id="11" name="矩形: 圆角 10">
            <a:extLst>
              <a:ext uri="{FF2B5EF4-FFF2-40B4-BE49-F238E27FC236}">
                <a16:creationId xmlns:a16="http://schemas.microsoft.com/office/drawing/2014/main" id="{FCA747F8-D19F-46D2-8DEE-0ECEE4481BB0}"/>
              </a:ext>
            </a:extLst>
          </p:cNvPr>
          <p:cNvSpPr/>
          <p:nvPr/>
        </p:nvSpPr>
        <p:spPr>
          <a:xfrm>
            <a:off x="9895838" y="4472026"/>
            <a:ext cx="1792856" cy="680359"/>
          </a:xfrm>
          <a:prstGeom prst="roundRect">
            <a:avLst/>
          </a:prstGeom>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评估</a:t>
            </a:r>
          </a:p>
        </p:txBody>
      </p:sp>
      <p:cxnSp>
        <p:nvCxnSpPr>
          <p:cNvPr id="3" name="连接符: 曲线 2">
            <a:extLst>
              <a:ext uri="{FF2B5EF4-FFF2-40B4-BE49-F238E27FC236}">
                <a16:creationId xmlns:a16="http://schemas.microsoft.com/office/drawing/2014/main" id="{95DD5641-3752-4797-82C0-5C89D8461308}"/>
              </a:ext>
            </a:extLst>
          </p:cNvPr>
          <p:cNvCxnSpPr>
            <a:stCxn id="11" idx="1"/>
            <a:endCxn id="10" idx="2"/>
          </p:cNvCxnSpPr>
          <p:nvPr/>
        </p:nvCxnSpPr>
        <p:spPr>
          <a:xfrm rot="10800000">
            <a:off x="8704784" y="3566348"/>
            <a:ext cx="1191055" cy="1245858"/>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7853F29C-7062-4788-AC64-241D393BDD47}"/>
              </a:ext>
            </a:extLst>
          </p:cNvPr>
          <p:cNvPicPr>
            <a:picLocks noChangeAspect="1"/>
          </p:cNvPicPr>
          <p:nvPr/>
        </p:nvPicPr>
        <p:blipFill>
          <a:blip r:embed="rId3"/>
          <a:stretch>
            <a:fillRect/>
          </a:stretch>
        </p:blipFill>
        <p:spPr>
          <a:xfrm>
            <a:off x="9895837" y="2760527"/>
            <a:ext cx="1666875" cy="1428750"/>
          </a:xfrm>
          <a:prstGeom prst="rect">
            <a:avLst/>
          </a:prstGeom>
        </p:spPr>
      </p:pic>
      <p:sp>
        <p:nvSpPr>
          <p:cNvPr id="20" name="矩形: 圆角 19">
            <a:extLst>
              <a:ext uri="{FF2B5EF4-FFF2-40B4-BE49-F238E27FC236}">
                <a16:creationId xmlns:a16="http://schemas.microsoft.com/office/drawing/2014/main" id="{336722FD-D506-447B-AFC6-F92C1BDAA089}"/>
              </a:ext>
            </a:extLst>
          </p:cNvPr>
          <p:cNvSpPr/>
          <p:nvPr/>
        </p:nvSpPr>
        <p:spPr>
          <a:xfrm>
            <a:off x="9769856" y="2131384"/>
            <a:ext cx="1792856" cy="680359"/>
          </a:xfrm>
          <a:prstGeom prst="roundRect">
            <a:avLst/>
          </a:prstGeom>
          <a:ln w="38100">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数据</a:t>
            </a:r>
          </a:p>
        </p:txBody>
      </p:sp>
      <p:sp>
        <p:nvSpPr>
          <p:cNvPr id="21" name="灯片编号占位符 1">
            <a:extLst>
              <a:ext uri="{FF2B5EF4-FFF2-40B4-BE49-F238E27FC236}">
                <a16:creationId xmlns:a16="http://schemas.microsoft.com/office/drawing/2014/main" id="{0F1F2272-96F3-460A-BB10-00815AC49A00}"/>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39</a:t>
            </a:fld>
            <a:endParaRPr lang="zh-CN" altLang="en-US"/>
          </a:p>
        </p:txBody>
      </p:sp>
    </p:spTree>
    <p:extLst>
      <p:ext uri="{BB962C8B-B14F-4D97-AF65-F5344CB8AC3E}">
        <p14:creationId xmlns:p14="http://schemas.microsoft.com/office/powerpoint/2010/main" val="2979421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5182814"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Where Is Data Science Used?</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a:t>
            </a:fld>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135712" y="1790519"/>
            <a:ext cx="5313889" cy="142199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Data Science in Sales and Marketing</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Governments Using Data Science</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Data Science in Professional Sports</a:t>
            </a:r>
          </a:p>
        </p:txBody>
      </p:sp>
      <p:sp>
        <p:nvSpPr>
          <p:cNvPr id="16" name="矩形 15">
            <a:extLst>
              <a:ext uri="{FF2B5EF4-FFF2-40B4-BE49-F238E27FC236}">
                <a16:creationId xmlns:a16="http://schemas.microsoft.com/office/drawing/2014/main" id="{EB312F8D-1FF3-416B-B170-7CFBC89DEE34}"/>
              </a:ext>
            </a:extLst>
          </p:cNvPr>
          <p:cNvSpPr/>
          <p:nvPr/>
        </p:nvSpPr>
        <p:spPr>
          <a:xfrm>
            <a:off x="6616037" y="1158820"/>
            <a:ext cx="5182814"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Why Data Science Now?</a:t>
            </a:r>
          </a:p>
        </p:txBody>
      </p:sp>
      <p:sp>
        <p:nvSpPr>
          <p:cNvPr id="17" name="文本框 16">
            <a:extLst>
              <a:ext uri="{FF2B5EF4-FFF2-40B4-BE49-F238E27FC236}">
                <a16:creationId xmlns:a16="http://schemas.microsoft.com/office/drawing/2014/main" id="{6FB3295C-28A7-45E5-B4F6-8D22E4338CE9}"/>
              </a:ext>
            </a:extLst>
          </p:cNvPr>
          <p:cNvSpPr txBox="1"/>
          <p:nvPr/>
        </p:nvSpPr>
        <p:spPr>
          <a:xfrm>
            <a:off x="7086600" y="1789484"/>
            <a:ext cx="4631501" cy="142276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大数据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计算能力、</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、数学科学工具</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机器学习、深度学习</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8B3E8ABB-BA4E-4A4B-AA9A-98FD81E67C4A}"/>
              </a:ext>
            </a:extLst>
          </p:cNvPr>
          <p:cNvSpPr/>
          <p:nvPr/>
        </p:nvSpPr>
        <p:spPr>
          <a:xfrm>
            <a:off x="672076" y="3477491"/>
            <a:ext cx="5182814"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Myths about Data Science</a:t>
            </a:r>
          </a:p>
        </p:txBody>
      </p:sp>
      <p:sp>
        <p:nvSpPr>
          <p:cNvPr id="20" name="文本框 19">
            <a:extLst>
              <a:ext uri="{FF2B5EF4-FFF2-40B4-BE49-F238E27FC236}">
                <a16:creationId xmlns:a16="http://schemas.microsoft.com/office/drawing/2014/main" id="{C8A94071-616D-4BCB-8817-C1F5A07D3E6E}"/>
              </a:ext>
            </a:extLst>
          </p:cNvPr>
          <p:cNvSpPr txBox="1"/>
          <p:nvPr/>
        </p:nvSpPr>
        <p:spPr>
          <a:xfrm>
            <a:off x="1135712" y="4100900"/>
            <a:ext cx="7301706" cy="2120068"/>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相信数据科学是一个自主的过程     </a:t>
            </a:r>
          </a:p>
          <a:p>
            <a:pPr marL="457200" indent="-457200">
              <a:lnSpc>
                <a:spcPct val="15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每个数据科学项目都需要大数据和深度学习</a:t>
            </a:r>
          </a:p>
          <a:p>
            <a:pPr marL="457200" indent="-457200">
              <a:lnSpc>
                <a:spcPct val="15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现代数据科学软件易于使用，因此数据科学很容易做到</a:t>
            </a:r>
          </a:p>
          <a:p>
            <a:pPr marL="457200" indent="-457200">
              <a:lnSpc>
                <a:spcPct val="15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数据科学很快就能收回成本</a:t>
            </a:r>
          </a:p>
          <a:p>
            <a:pPr>
              <a:lnSpc>
                <a:spcPct val="150000"/>
              </a:lnSpc>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83014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CRISP-DM (cross-industry standard process for data mining)</a:t>
            </a:r>
          </a:p>
        </p:txBody>
      </p:sp>
      <p:sp>
        <p:nvSpPr>
          <p:cNvPr id="12" name="矩形 11">
            <a:extLst>
              <a:ext uri="{FF2B5EF4-FFF2-40B4-BE49-F238E27FC236}">
                <a16:creationId xmlns:a16="http://schemas.microsoft.com/office/drawing/2014/main" id="{AE144102-719D-4D61-A1B8-77FFC50B303A}"/>
              </a:ext>
            </a:extLst>
          </p:cNvPr>
          <p:cNvSpPr/>
          <p:nvPr/>
        </p:nvSpPr>
        <p:spPr>
          <a:xfrm>
            <a:off x="1146455" y="1801407"/>
            <a:ext cx="10679292" cy="45183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a:extLst>
              <a:ext uri="{FF2B5EF4-FFF2-40B4-BE49-F238E27FC236}">
                <a16:creationId xmlns:a16="http://schemas.microsoft.com/office/drawing/2014/main" id="{8177398F-8388-4752-BA96-36090D0A08AA}"/>
              </a:ext>
            </a:extLst>
          </p:cNvPr>
          <p:cNvSpPr/>
          <p:nvPr/>
        </p:nvSpPr>
        <p:spPr>
          <a:xfrm>
            <a:off x="1288478" y="1869427"/>
            <a:ext cx="1620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商业理解</a:t>
            </a:r>
          </a:p>
        </p:txBody>
      </p:sp>
      <p:sp>
        <p:nvSpPr>
          <p:cNvPr id="21" name="文本框 20">
            <a:extLst>
              <a:ext uri="{FF2B5EF4-FFF2-40B4-BE49-F238E27FC236}">
                <a16:creationId xmlns:a16="http://schemas.microsoft.com/office/drawing/2014/main" id="{7FCBD6EA-F707-491F-8775-8452B4A5F4EF}"/>
              </a:ext>
            </a:extLst>
          </p:cNvPr>
          <p:cNvSpPr txBox="1"/>
          <p:nvPr/>
        </p:nvSpPr>
        <p:spPr>
          <a:xfrm>
            <a:off x="1287956" y="2220468"/>
            <a:ext cx="1784990" cy="4107278"/>
          </a:xfrm>
          <a:prstGeom prst="rect">
            <a:avLst/>
          </a:prstGeom>
          <a:noFill/>
        </p:spPr>
        <p:txBody>
          <a:bodyPr wrap="square" rtlCol="0">
            <a:spAutoFit/>
          </a:bodyPr>
          <a:lstStyle/>
          <a:p>
            <a:pPr>
              <a:lnSpc>
                <a:spcPct val="125000"/>
              </a:lnSpc>
            </a:pPr>
            <a:r>
              <a:rPr lang="zh-CN" altLang="en-US" sz="1400" b="1" dirty="0">
                <a:latin typeface="微软雅黑" panose="020B0503020204020204" pitchFamily="34" charset="-122"/>
                <a:ea typeface="微软雅黑" panose="020B0503020204020204" pitchFamily="34" charset="-122"/>
              </a:rPr>
              <a:t>确定商业目标</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背景</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商业目标</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商业成功标准</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评估环境</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资源目录</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需求、假设、约束</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风险、费用</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成本代价比分析</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确定数据挖掘目标</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挖掘数据目标</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挖掘成功标准</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制定项目计划</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项目计划</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最初评估工具技术</a:t>
            </a:r>
            <a:endParaRPr lang="en-US" altLang="zh-CN" sz="1400" dirty="0">
              <a:latin typeface="微软雅黑" panose="020B0503020204020204" pitchFamily="34" charset="-122"/>
              <a:ea typeface="微软雅黑" panose="020B0503020204020204" pitchFamily="34" charset="-122"/>
            </a:endParaRPr>
          </a:p>
        </p:txBody>
      </p:sp>
      <p:cxnSp>
        <p:nvCxnSpPr>
          <p:cNvPr id="22" name="直接连接符 21">
            <a:extLst>
              <a:ext uri="{FF2B5EF4-FFF2-40B4-BE49-F238E27FC236}">
                <a16:creationId xmlns:a16="http://schemas.microsoft.com/office/drawing/2014/main" id="{B2647401-A480-4D4B-A118-C25D1BF05DB6}"/>
              </a:ext>
            </a:extLst>
          </p:cNvPr>
          <p:cNvCxnSpPr>
            <a:cxnSpLocks/>
          </p:cNvCxnSpPr>
          <p:nvPr/>
        </p:nvCxnSpPr>
        <p:spPr>
          <a:xfrm>
            <a:off x="3068898" y="1796190"/>
            <a:ext cx="0" cy="4500000"/>
          </a:xfrm>
          <a:prstGeom prst="line">
            <a:avLst/>
          </a:prstGeom>
          <a:ln w="12700">
            <a:solidFill>
              <a:srgbClr val="41719C"/>
            </a:solidFill>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3E3A3A77-861B-4A1A-9BA2-2CD3EFB0A850}"/>
              </a:ext>
            </a:extLst>
          </p:cNvPr>
          <p:cNvSpPr/>
          <p:nvPr/>
        </p:nvSpPr>
        <p:spPr>
          <a:xfrm>
            <a:off x="3166075" y="1869427"/>
            <a:ext cx="1620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数据理解</a:t>
            </a:r>
          </a:p>
        </p:txBody>
      </p:sp>
      <p:sp>
        <p:nvSpPr>
          <p:cNvPr id="23" name="文本框 22">
            <a:extLst>
              <a:ext uri="{FF2B5EF4-FFF2-40B4-BE49-F238E27FC236}">
                <a16:creationId xmlns:a16="http://schemas.microsoft.com/office/drawing/2014/main" id="{9121BD53-A43E-40B2-9470-0B7C5A28F83D}"/>
              </a:ext>
            </a:extLst>
          </p:cNvPr>
          <p:cNvSpPr txBox="1"/>
          <p:nvPr/>
        </p:nvSpPr>
        <p:spPr>
          <a:xfrm>
            <a:off x="3162964" y="2229427"/>
            <a:ext cx="1479743" cy="2491451"/>
          </a:xfrm>
          <a:prstGeom prst="rect">
            <a:avLst/>
          </a:prstGeom>
          <a:noFill/>
        </p:spPr>
        <p:txBody>
          <a:bodyPr wrap="square" rtlCol="0">
            <a:spAutoFit/>
          </a:bodyPr>
          <a:lstStyle/>
          <a:p>
            <a:pPr>
              <a:lnSpc>
                <a:spcPct val="125000"/>
              </a:lnSpc>
            </a:pPr>
            <a:r>
              <a:rPr lang="zh-CN" altLang="en-US" sz="1400" b="1" dirty="0">
                <a:latin typeface="微软雅黑" panose="020B0503020204020204" pitchFamily="34" charset="-122"/>
                <a:ea typeface="微软雅黑" panose="020B0503020204020204" pitchFamily="34" charset="-122"/>
              </a:rPr>
              <a:t>收集原始数据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撰写数据收集报告</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描述数据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数据描述报告</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搜索数据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数据探索报告</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检验数据质量</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数据质量报告</a:t>
            </a:r>
            <a:endParaRPr lang="en-US" altLang="zh-CN" sz="1400" dirty="0">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642215C6-74E3-4AB2-8F25-AA928D134F13}"/>
              </a:ext>
            </a:extLst>
          </p:cNvPr>
          <p:cNvCxnSpPr>
            <a:cxnSpLocks/>
          </p:cNvCxnSpPr>
          <p:nvPr/>
        </p:nvCxnSpPr>
        <p:spPr>
          <a:xfrm>
            <a:off x="4844791" y="1796190"/>
            <a:ext cx="0" cy="4500000"/>
          </a:xfrm>
          <a:prstGeom prst="line">
            <a:avLst/>
          </a:prstGeom>
          <a:ln w="12700">
            <a:solidFill>
              <a:srgbClr val="41719C"/>
            </a:solidFill>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F9F0AE1D-1DE8-4BC4-A89B-B39E6B4E5E4A}"/>
              </a:ext>
            </a:extLst>
          </p:cNvPr>
          <p:cNvSpPr/>
          <p:nvPr/>
        </p:nvSpPr>
        <p:spPr>
          <a:xfrm>
            <a:off x="4901548" y="1869427"/>
            <a:ext cx="1620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数据准备</a:t>
            </a:r>
          </a:p>
        </p:txBody>
      </p:sp>
      <p:sp>
        <p:nvSpPr>
          <p:cNvPr id="25" name="文本框 24">
            <a:extLst>
              <a:ext uri="{FF2B5EF4-FFF2-40B4-BE49-F238E27FC236}">
                <a16:creationId xmlns:a16="http://schemas.microsoft.com/office/drawing/2014/main" id="{F404895D-225E-40BF-8F6A-CAF7ECD7A3C5}"/>
              </a:ext>
            </a:extLst>
          </p:cNvPr>
          <p:cNvSpPr txBox="1"/>
          <p:nvPr/>
        </p:nvSpPr>
        <p:spPr>
          <a:xfrm>
            <a:off x="4846558" y="2220468"/>
            <a:ext cx="1662718" cy="3837974"/>
          </a:xfrm>
          <a:prstGeom prst="rect">
            <a:avLst/>
          </a:prstGeom>
          <a:noFill/>
        </p:spPr>
        <p:txBody>
          <a:bodyPr wrap="square" rtlCol="0">
            <a:spAutoFit/>
          </a:bodyPr>
          <a:lstStyle/>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数据集</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数据集描述</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选择数据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包含</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排除数据的准则</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清洗数据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数据清洗报告</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构造数据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派生属性</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产生记录</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整合数据</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合并数据</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格式化数据</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格式化数据</a:t>
            </a:r>
            <a:endParaRPr lang="en-US" altLang="zh-CN" sz="1400" dirty="0">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07FB56F9-162F-4C6B-95AB-D11EBA533E70}"/>
              </a:ext>
            </a:extLst>
          </p:cNvPr>
          <p:cNvCxnSpPr>
            <a:cxnSpLocks/>
          </p:cNvCxnSpPr>
          <p:nvPr/>
        </p:nvCxnSpPr>
        <p:spPr>
          <a:xfrm>
            <a:off x="6571838" y="1796190"/>
            <a:ext cx="13930" cy="4500000"/>
          </a:xfrm>
          <a:prstGeom prst="line">
            <a:avLst/>
          </a:prstGeom>
          <a:ln w="12700">
            <a:solidFill>
              <a:srgbClr val="41719C"/>
            </a:solidFill>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8431EFC9-79BF-4F03-B0BA-69DA4DF9E314}"/>
              </a:ext>
            </a:extLst>
          </p:cNvPr>
          <p:cNvSpPr/>
          <p:nvPr/>
        </p:nvSpPr>
        <p:spPr>
          <a:xfrm>
            <a:off x="6655683" y="1869427"/>
            <a:ext cx="1620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建模</a:t>
            </a:r>
          </a:p>
        </p:txBody>
      </p:sp>
      <p:sp>
        <p:nvSpPr>
          <p:cNvPr id="27" name="文本框 26">
            <a:extLst>
              <a:ext uri="{FF2B5EF4-FFF2-40B4-BE49-F238E27FC236}">
                <a16:creationId xmlns:a16="http://schemas.microsoft.com/office/drawing/2014/main" id="{0AB1DD41-26D7-4F87-BEF1-A8767301A81E}"/>
              </a:ext>
            </a:extLst>
          </p:cNvPr>
          <p:cNvSpPr txBox="1"/>
          <p:nvPr/>
        </p:nvSpPr>
        <p:spPr>
          <a:xfrm>
            <a:off x="6731789" y="2220468"/>
            <a:ext cx="1460317" cy="3568669"/>
          </a:xfrm>
          <a:prstGeom prst="rect">
            <a:avLst/>
          </a:prstGeom>
          <a:noFill/>
        </p:spPr>
        <p:txBody>
          <a:bodyPr wrap="square" rtlCol="0">
            <a:spAutoFit/>
          </a:bodyPr>
          <a:lstStyle/>
          <a:p>
            <a:pPr>
              <a:lnSpc>
                <a:spcPct val="125000"/>
              </a:lnSpc>
            </a:pPr>
            <a:r>
              <a:rPr lang="zh-CN" altLang="en-US" sz="1400" b="1" dirty="0">
                <a:latin typeface="微软雅黑" panose="020B0503020204020204" pitchFamily="34" charset="-122"/>
                <a:ea typeface="微软雅黑" panose="020B0503020204020204" pitchFamily="34" charset="-122"/>
              </a:rPr>
              <a:t>选择建模技术</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建模技术</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建模假设</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生成测试设计</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测试设计</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构建模型</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参数设置</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模型描述</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评估模型</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模型评估</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修订参数设置</a:t>
            </a:r>
            <a:endParaRPr lang="en-US" altLang="zh-CN" sz="1400" dirty="0">
              <a:latin typeface="微软雅黑" panose="020B0503020204020204" pitchFamily="34" charset="-122"/>
              <a:ea typeface="微软雅黑" panose="020B0503020204020204" pitchFamily="34" charset="-122"/>
            </a:endParaRPr>
          </a:p>
          <a:p>
            <a:pPr>
              <a:lnSpc>
                <a:spcPct val="125000"/>
              </a:lnSpc>
            </a:pPr>
            <a:endParaRPr lang="en-US" altLang="zh-CN" sz="1400" dirty="0">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B5401F87-DEE1-4CAD-A6E6-EF29491577B4}"/>
              </a:ext>
            </a:extLst>
          </p:cNvPr>
          <p:cNvCxnSpPr>
            <a:cxnSpLocks/>
          </p:cNvCxnSpPr>
          <p:nvPr/>
        </p:nvCxnSpPr>
        <p:spPr>
          <a:xfrm>
            <a:off x="8312806" y="1796190"/>
            <a:ext cx="38763" cy="4500000"/>
          </a:xfrm>
          <a:prstGeom prst="line">
            <a:avLst/>
          </a:prstGeom>
          <a:ln w="12700">
            <a:solidFill>
              <a:srgbClr val="41719C"/>
            </a:solidFill>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D97C029E-9FB2-41CE-A6D8-C4D6DA28BD89}"/>
              </a:ext>
            </a:extLst>
          </p:cNvPr>
          <p:cNvSpPr/>
          <p:nvPr/>
        </p:nvSpPr>
        <p:spPr>
          <a:xfrm>
            <a:off x="8372494" y="1869427"/>
            <a:ext cx="1620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评价</a:t>
            </a:r>
          </a:p>
        </p:txBody>
      </p:sp>
      <p:sp>
        <p:nvSpPr>
          <p:cNvPr id="29" name="文本框 28">
            <a:extLst>
              <a:ext uri="{FF2B5EF4-FFF2-40B4-BE49-F238E27FC236}">
                <a16:creationId xmlns:a16="http://schemas.microsoft.com/office/drawing/2014/main" id="{7CFD3979-30B1-4B86-A83E-D87F1A35BCBC}"/>
              </a:ext>
            </a:extLst>
          </p:cNvPr>
          <p:cNvSpPr txBox="1"/>
          <p:nvPr/>
        </p:nvSpPr>
        <p:spPr>
          <a:xfrm>
            <a:off x="8377295" y="2220468"/>
            <a:ext cx="1534676" cy="2760756"/>
          </a:xfrm>
          <a:prstGeom prst="rect">
            <a:avLst/>
          </a:prstGeom>
          <a:noFill/>
        </p:spPr>
        <p:txBody>
          <a:bodyPr wrap="square" rtlCol="0">
            <a:spAutoFit/>
          </a:bodyPr>
          <a:lstStyle/>
          <a:p>
            <a:pPr>
              <a:lnSpc>
                <a:spcPct val="125000"/>
              </a:lnSpc>
            </a:pPr>
            <a:r>
              <a:rPr lang="zh-CN" altLang="en-US" sz="1400" b="1" dirty="0">
                <a:latin typeface="微软雅黑" panose="020B0503020204020204" pitchFamily="34" charset="-122"/>
                <a:ea typeface="微软雅黑" panose="020B0503020204020204" pitchFamily="34" charset="-122"/>
              </a:rPr>
              <a:t>评价结果</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依据商业成功标准评价数据挖掘结果</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核认模型</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重审过程</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过程重审</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确定下一步</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可能活动列表</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最终决定</a:t>
            </a:r>
            <a:endParaRPr lang="en-US" altLang="zh-CN" sz="1400" dirty="0">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9FAF02DB-3797-4F74-A39A-851E223D3FD3}"/>
              </a:ext>
            </a:extLst>
          </p:cNvPr>
          <p:cNvCxnSpPr>
            <a:cxnSpLocks/>
          </p:cNvCxnSpPr>
          <p:nvPr/>
        </p:nvCxnSpPr>
        <p:spPr>
          <a:xfrm>
            <a:off x="10035666" y="1796190"/>
            <a:ext cx="11069" cy="4500000"/>
          </a:xfrm>
          <a:prstGeom prst="line">
            <a:avLst/>
          </a:prstGeom>
          <a:ln w="12700">
            <a:solidFill>
              <a:srgbClr val="41719C"/>
            </a:solidFill>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85B31DAF-A5E9-4692-8F17-C2D897929178}"/>
              </a:ext>
            </a:extLst>
          </p:cNvPr>
          <p:cNvSpPr/>
          <p:nvPr/>
        </p:nvSpPr>
        <p:spPr>
          <a:xfrm>
            <a:off x="10089307" y="1869427"/>
            <a:ext cx="1620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部署</a:t>
            </a:r>
          </a:p>
        </p:txBody>
      </p:sp>
      <p:sp>
        <p:nvSpPr>
          <p:cNvPr id="31" name="文本框 30">
            <a:extLst>
              <a:ext uri="{FF2B5EF4-FFF2-40B4-BE49-F238E27FC236}">
                <a16:creationId xmlns:a16="http://schemas.microsoft.com/office/drawing/2014/main" id="{B6F1B973-E73D-4AE2-8D2C-62FB93204136}"/>
              </a:ext>
            </a:extLst>
          </p:cNvPr>
          <p:cNvSpPr txBox="1"/>
          <p:nvPr/>
        </p:nvSpPr>
        <p:spPr>
          <a:xfrm>
            <a:off x="10097160" y="2220468"/>
            <a:ext cx="1706449" cy="2491451"/>
          </a:xfrm>
          <a:prstGeom prst="rect">
            <a:avLst/>
          </a:prstGeom>
          <a:noFill/>
        </p:spPr>
        <p:txBody>
          <a:bodyPr wrap="square" rtlCol="0">
            <a:spAutoFit/>
          </a:bodyPr>
          <a:lstStyle/>
          <a:p>
            <a:pPr>
              <a:lnSpc>
                <a:spcPct val="125000"/>
              </a:lnSpc>
            </a:pPr>
            <a:r>
              <a:rPr lang="zh-CN" altLang="en-US" sz="1400" b="1" dirty="0">
                <a:latin typeface="微软雅黑" panose="020B0503020204020204" pitchFamily="34" charset="-122"/>
                <a:ea typeface="微软雅黑" panose="020B0503020204020204" pitchFamily="34" charset="-122"/>
              </a:rPr>
              <a:t>规划部署</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部署计划</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规划监控与维护</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监控与维护计划</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产生最终报告</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最终报告</a:t>
            </a:r>
            <a:endParaRPr lang="en-US" altLang="zh-CN" sz="1400"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最终陈述</a:t>
            </a:r>
            <a:endParaRPr lang="en-US" altLang="zh-CN" sz="1400" dirty="0">
              <a:latin typeface="微软雅黑" panose="020B0503020204020204" pitchFamily="34" charset="-122"/>
              <a:ea typeface="微软雅黑" panose="020B0503020204020204" pitchFamily="34" charset="-122"/>
            </a:endParaRPr>
          </a:p>
          <a:p>
            <a:pPr>
              <a:lnSpc>
                <a:spcPct val="125000"/>
              </a:lnSpc>
            </a:pPr>
            <a:r>
              <a:rPr lang="zh-CN" altLang="en-US" sz="1400" b="1" dirty="0">
                <a:latin typeface="微软雅黑" panose="020B0503020204020204" pitchFamily="34" charset="-122"/>
                <a:ea typeface="微软雅黑" panose="020B0503020204020204" pitchFamily="34" charset="-122"/>
              </a:rPr>
              <a:t>回顾项目</a:t>
            </a:r>
            <a:endParaRPr lang="en-US" altLang="zh-CN" sz="1400" b="1" dirty="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经验文档</a:t>
            </a:r>
            <a:endParaRPr lang="en-US" altLang="zh-CN" sz="1400" dirty="0">
              <a:latin typeface="微软雅黑" panose="020B0503020204020204" pitchFamily="34" charset="-122"/>
              <a:ea typeface="微软雅黑" panose="020B0503020204020204" pitchFamily="34" charset="-122"/>
            </a:endParaRPr>
          </a:p>
        </p:txBody>
      </p:sp>
      <p:sp>
        <p:nvSpPr>
          <p:cNvPr id="44" name="灯片编号占位符 1">
            <a:extLst>
              <a:ext uri="{FF2B5EF4-FFF2-40B4-BE49-F238E27FC236}">
                <a16:creationId xmlns:a16="http://schemas.microsoft.com/office/drawing/2014/main" id="{E612D018-6C2B-48FC-8D04-6F1DFC3D67AA}"/>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40</a:t>
            </a:fld>
            <a:endParaRPr lang="zh-CN" altLang="en-US"/>
          </a:p>
        </p:txBody>
      </p:sp>
    </p:spTree>
    <p:extLst>
      <p:ext uri="{BB962C8B-B14F-4D97-AF65-F5344CB8AC3E}">
        <p14:creationId xmlns:p14="http://schemas.microsoft.com/office/powerpoint/2010/main" val="1433062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4400" b="1" dirty="0">
                <a:latin typeface="Times New Roman" panose="02020603050405020304" pitchFamily="18" charset="0"/>
                <a:ea typeface="微软雅黑" panose="020B0503020204020204" pitchFamily="34" charset="-122"/>
                <a:cs typeface="Times New Roman" panose="02020603050405020304" pitchFamily="18" charset="0"/>
              </a:rPr>
              <a:t>CRISP-DM</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数据的重要性</a:t>
            </a:r>
          </a:p>
        </p:txBody>
      </p:sp>
      <p:sp>
        <p:nvSpPr>
          <p:cNvPr id="12" name="矩形 11">
            <a:extLst>
              <a:ext uri="{FF2B5EF4-FFF2-40B4-BE49-F238E27FC236}">
                <a16:creationId xmlns:a16="http://schemas.microsoft.com/office/drawing/2014/main" id="{5658627E-F8BD-4A72-8574-1AE172073DFF}"/>
              </a:ext>
            </a:extLst>
          </p:cNvPr>
          <p:cNvSpPr/>
          <p:nvPr/>
        </p:nvSpPr>
        <p:spPr>
          <a:xfrm>
            <a:off x="911225" y="1834454"/>
            <a:ext cx="6795634" cy="4288931"/>
          </a:xfrm>
          <a:prstGeom prst="rect">
            <a:avLst/>
          </a:prstGeom>
        </p:spPr>
        <p:txBody>
          <a:bodyPr wrap="square">
            <a:spAutoFit/>
          </a:bodyPr>
          <a:lstStyle/>
          <a:p>
            <a:pPr marL="342900" indent="-342900" algn="just">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许多缺乏经验的数据科学家经常犯的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错误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工作重点放在</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CRISP-DM</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的建模阶段</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，他们可能认为项目中真正重要的可交付成果就是模型，并急于完成其他阶段。</a:t>
            </a:r>
          </a:p>
          <a:p>
            <a:pPr marL="342900" indent="-342900" algn="just">
              <a:lnSpc>
                <a:spcPct val="125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年对数据科学家的调查发现，</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79</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％的时间花在数据准备</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上。在项目主要任务中花费的时间分配如下：收集数据集，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清理和组织数据，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60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建设训练集，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％；挖掘模式数据，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％；精炼算法，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％；并执行其他任务，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CrowdFlower 2016</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数据科学资深人士花更多时间确保项目具有明确定义的重点并且</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具有正确的数据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。要使数据科学项目取得成功，数据科学家需要</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清楚地了解项目试图解决的业务需求</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4" name="图片 13">
            <a:extLst>
              <a:ext uri="{FF2B5EF4-FFF2-40B4-BE49-F238E27FC236}">
                <a16:creationId xmlns:a16="http://schemas.microsoft.com/office/drawing/2014/main" id="{6C5C47D4-7B4C-4572-9F68-695B97339007}"/>
              </a:ext>
            </a:extLst>
          </p:cNvPr>
          <p:cNvPicPr>
            <a:picLocks noChangeAspect="1"/>
          </p:cNvPicPr>
          <p:nvPr/>
        </p:nvPicPr>
        <p:blipFill rotWithShape="1">
          <a:blip r:embed="rId3">
            <a:extLst>
              <a:ext uri="{28A0092B-C50C-407E-A947-70E740481C1C}">
                <a14:useLocalDpi xmlns:a14="http://schemas.microsoft.com/office/drawing/2010/main" val="0"/>
              </a:ext>
            </a:extLst>
          </a:blip>
          <a:srcRect r="8624"/>
          <a:stretch/>
        </p:blipFill>
        <p:spPr>
          <a:xfrm>
            <a:off x="8031812" y="1949633"/>
            <a:ext cx="3489628" cy="2195899"/>
          </a:xfrm>
          <a:prstGeom prst="rect">
            <a:avLst/>
          </a:prstGeom>
        </p:spPr>
      </p:pic>
      <p:pic>
        <p:nvPicPr>
          <p:cNvPr id="15" name="图片 14">
            <a:extLst>
              <a:ext uri="{FF2B5EF4-FFF2-40B4-BE49-F238E27FC236}">
                <a16:creationId xmlns:a16="http://schemas.microsoft.com/office/drawing/2014/main" id="{9E3B31AE-AE15-4E86-9D32-362DDA1A2A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624"/>
          <a:stretch/>
        </p:blipFill>
        <p:spPr>
          <a:xfrm>
            <a:off x="8031813" y="4289241"/>
            <a:ext cx="3489627" cy="1766119"/>
          </a:xfrm>
          <a:prstGeom prst="rect">
            <a:avLst/>
          </a:prstGeom>
        </p:spPr>
      </p:pic>
      <p:sp>
        <p:nvSpPr>
          <p:cNvPr id="16" name="灯片编号占位符 1">
            <a:extLst>
              <a:ext uri="{FF2B5EF4-FFF2-40B4-BE49-F238E27FC236}">
                <a16:creationId xmlns:a16="http://schemas.microsoft.com/office/drawing/2014/main" id="{FE99DCC5-904A-4755-8B35-307987D77D11}"/>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41</a:t>
            </a:fld>
            <a:endParaRPr lang="zh-CN" altLang="en-US"/>
          </a:p>
        </p:txBody>
      </p:sp>
    </p:spTree>
    <p:extLst>
      <p:ext uri="{BB962C8B-B14F-4D97-AF65-F5344CB8AC3E}">
        <p14:creationId xmlns:p14="http://schemas.microsoft.com/office/powerpoint/2010/main" val="3050511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4A4700A-1809-49ED-B2D1-A12ECF1F78C6}"/>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a:t>
            </a:r>
          </a:p>
        </p:txBody>
      </p:sp>
      <p:sp>
        <p:nvSpPr>
          <p:cNvPr id="8" name="矩形 7">
            <a:extLst>
              <a:ext uri="{FF2B5EF4-FFF2-40B4-BE49-F238E27FC236}">
                <a16:creationId xmlns:a16="http://schemas.microsoft.com/office/drawing/2014/main" id="{DC61D7AC-8413-40DB-9859-ABC8D49B2161}"/>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数据的重要性</a:t>
            </a:r>
          </a:p>
        </p:txBody>
      </p:sp>
      <p:pic>
        <p:nvPicPr>
          <p:cNvPr id="9" name="内容占位符 4">
            <a:extLst>
              <a:ext uri="{FF2B5EF4-FFF2-40B4-BE49-F238E27FC236}">
                <a16:creationId xmlns:a16="http://schemas.microsoft.com/office/drawing/2014/main" id="{FF3E80E1-DF2C-43EE-8D94-D8967268AF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7981" y="1917136"/>
            <a:ext cx="2505340" cy="1858962"/>
          </a:xfrm>
        </p:spPr>
      </p:pic>
      <p:sp>
        <p:nvSpPr>
          <p:cNvPr id="10" name="文本框 9">
            <a:extLst>
              <a:ext uri="{FF2B5EF4-FFF2-40B4-BE49-F238E27FC236}">
                <a16:creationId xmlns:a16="http://schemas.microsoft.com/office/drawing/2014/main" id="{2AE56C7B-FEAE-4D91-9D82-8BC09CC0821A}"/>
              </a:ext>
            </a:extLst>
          </p:cNvPr>
          <p:cNvSpPr txBox="1"/>
          <p:nvPr/>
        </p:nvSpPr>
        <p:spPr>
          <a:xfrm>
            <a:off x="2621951" y="3789031"/>
            <a:ext cx="2057400" cy="3810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错误数据</a:t>
            </a:r>
          </a:p>
        </p:txBody>
      </p:sp>
      <p:pic>
        <p:nvPicPr>
          <p:cNvPr id="11" name="图片 10">
            <a:extLst>
              <a:ext uri="{FF2B5EF4-FFF2-40B4-BE49-F238E27FC236}">
                <a16:creationId xmlns:a16="http://schemas.microsoft.com/office/drawing/2014/main" id="{37BC6946-0C88-47C6-A0BB-EAF96D663B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981" y="4564283"/>
            <a:ext cx="2505340" cy="1662965"/>
          </a:xfrm>
          <a:prstGeom prst="rect">
            <a:avLst/>
          </a:prstGeom>
        </p:spPr>
      </p:pic>
      <p:sp>
        <p:nvSpPr>
          <p:cNvPr id="13" name="文本框 12">
            <a:extLst>
              <a:ext uri="{FF2B5EF4-FFF2-40B4-BE49-F238E27FC236}">
                <a16:creationId xmlns:a16="http://schemas.microsoft.com/office/drawing/2014/main" id="{09C6D053-9774-435D-AF59-9CA915CE1EF6}"/>
              </a:ext>
            </a:extLst>
          </p:cNvPr>
          <p:cNvSpPr txBox="1"/>
          <p:nvPr/>
        </p:nvSpPr>
        <p:spPr>
          <a:xfrm>
            <a:off x="3041051" y="6240500"/>
            <a:ext cx="1219200" cy="3810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正确数据</a:t>
            </a:r>
          </a:p>
        </p:txBody>
      </p:sp>
      <p:cxnSp>
        <p:nvCxnSpPr>
          <p:cNvPr id="16" name="直接箭头连接符 15">
            <a:extLst>
              <a:ext uri="{FF2B5EF4-FFF2-40B4-BE49-F238E27FC236}">
                <a16:creationId xmlns:a16="http://schemas.microsoft.com/office/drawing/2014/main" id="{160259E5-C791-414C-AF48-79C1AEB9767E}"/>
              </a:ext>
            </a:extLst>
          </p:cNvPr>
          <p:cNvCxnSpPr>
            <a:stCxn id="9" idx="3"/>
          </p:cNvCxnSpPr>
          <p:nvPr/>
        </p:nvCxnSpPr>
        <p:spPr>
          <a:xfrm>
            <a:off x="4903321" y="2846617"/>
            <a:ext cx="236277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7" name="图片 16">
            <a:extLst>
              <a:ext uri="{FF2B5EF4-FFF2-40B4-BE49-F238E27FC236}">
                <a16:creationId xmlns:a16="http://schemas.microsoft.com/office/drawing/2014/main" id="{CFD07393-2045-4CDA-AA13-54C83FF53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8494" y="1917136"/>
            <a:ext cx="2478616" cy="1858962"/>
          </a:xfrm>
          <a:prstGeom prst="rect">
            <a:avLst/>
          </a:prstGeom>
        </p:spPr>
      </p:pic>
      <p:sp>
        <p:nvSpPr>
          <p:cNvPr id="18" name="文本框 17">
            <a:extLst>
              <a:ext uri="{FF2B5EF4-FFF2-40B4-BE49-F238E27FC236}">
                <a16:creationId xmlns:a16="http://schemas.microsoft.com/office/drawing/2014/main" id="{92CC9D76-850B-4E38-960D-9E26D755629B}"/>
              </a:ext>
            </a:extLst>
          </p:cNvPr>
          <p:cNvSpPr txBox="1"/>
          <p:nvPr/>
        </p:nvSpPr>
        <p:spPr>
          <a:xfrm>
            <a:off x="5742093" y="2477285"/>
            <a:ext cx="914400"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建模</a:t>
            </a:r>
          </a:p>
        </p:txBody>
      </p:sp>
      <p:cxnSp>
        <p:nvCxnSpPr>
          <p:cNvPr id="19" name="直接箭头连接符 18">
            <a:extLst>
              <a:ext uri="{FF2B5EF4-FFF2-40B4-BE49-F238E27FC236}">
                <a16:creationId xmlns:a16="http://schemas.microsoft.com/office/drawing/2014/main" id="{0D7EE978-8AA5-4889-9454-8852393417EB}"/>
              </a:ext>
            </a:extLst>
          </p:cNvPr>
          <p:cNvCxnSpPr>
            <a:stCxn id="11" idx="3"/>
          </p:cNvCxnSpPr>
          <p:nvPr/>
        </p:nvCxnSpPr>
        <p:spPr>
          <a:xfrm flipV="1">
            <a:off x="4903321" y="2983938"/>
            <a:ext cx="2362772" cy="241182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576F1109-61FE-4758-9C99-1A63C964B885}"/>
              </a:ext>
            </a:extLst>
          </p:cNvPr>
          <p:cNvSpPr txBox="1"/>
          <p:nvPr/>
        </p:nvSpPr>
        <p:spPr>
          <a:xfrm rot="18831024">
            <a:off x="5150465" y="4132670"/>
            <a:ext cx="1371600"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错误</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建模</a:t>
            </a:r>
          </a:p>
        </p:txBody>
      </p:sp>
      <p:pic>
        <p:nvPicPr>
          <p:cNvPr id="21" name="图片 20">
            <a:extLst>
              <a:ext uri="{FF2B5EF4-FFF2-40B4-BE49-F238E27FC236}">
                <a16:creationId xmlns:a16="http://schemas.microsoft.com/office/drawing/2014/main" id="{CF0B1296-40D5-461E-B4BF-4BCB5548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817" y="4492074"/>
            <a:ext cx="2509970" cy="1807380"/>
          </a:xfrm>
          <a:prstGeom prst="rect">
            <a:avLst/>
          </a:prstGeom>
        </p:spPr>
      </p:pic>
      <p:cxnSp>
        <p:nvCxnSpPr>
          <p:cNvPr id="22" name="直接箭头连接符 21">
            <a:extLst>
              <a:ext uri="{FF2B5EF4-FFF2-40B4-BE49-F238E27FC236}">
                <a16:creationId xmlns:a16="http://schemas.microsoft.com/office/drawing/2014/main" id="{C4040A85-A643-42BC-B176-15F29C7CE84E}"/>
              </a:ext>
            </a:extLst>
          </p:cNvPr>
          <p:cNvCxnSpPr>
            <a:stCxn id="11" idx="3"/>
            <a:endCxn id="21" idx="1"/>
          </p:cNvCxnSpPr>
          <p:nvPr/>
        </p:nvCxnSpPr>
        <p:spPr>
          <a:xfrm flipV="1">
            <a:off x="4903321" y="5395764"/>
            <a:ext cx="2389496" cy="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45FA610C-D059-43C3-A483-078F8C282036}"/>
              </a:ext>
            </a:extLst>
          </p:cNvPr>
          <p:cNvSpPr txBox="1"/>
          <p:nvPr/>
        </p:nvSpPr>
        <p:spPr>
          <a:xfrm>
            <a:off x="5627793" y="5442174"/>
            <a:ext cx="1143000"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正确建模</a:t>
            </a:r>
          </a:p>
        </p:txBody>
      </p:sp>
      <p:cxnSp>
        <p:nvCxnSpPr>
          <p:cNvPr id="24" name="直接箭头连接符 23">
            <a:extLst>
              <a:ext uri="{FF2B5EF4-FFF2-40B4-BE49-F238E27FC236}">
                <a16:creationId xmlns:a16="http://schemas.microsoft.com/office/drawing/2014/main" id="{8A168EB8-6D69-4DFC-A434-35D84BA99FA0}"/>
              </a:ext>
            </a:extLst>
          </p:cNvPr>
          <p:cNvCxnSpPr>
            <a:cxnSpLocks/>
          </p:cNvCxnSpPr>
          <p:nvPr/>
        </p:nvCxnSpPr>
        <p:spPr>
          <a:xfrm>
            <a:off x="4911710" y="2846618"/>
            <a:ext cx="2389496" cy="2549147"/>
          </a:xfrm>
          <a:prstGeom prst="straightConnector1">
            <a:avLst/>
          </a:prstGeom>
          <a:ln w="38100">
            <a:solidFill>
              <a:schemeClr val="bg1">
                <a:lumMod val="65000"/>
              </a:schemeClr>
            </a:solidFill>
            <a:prstDash val="dash"/>
            <a:tailEnd type="triangle"/>
          </a:ln>
        </p:spPr>
        <p:style>
          <a:lnRef idx="2">
            <a:schemeClr val="accent2"/>
          </a:lnRef>
          <a:fillRef idx="0">
            <a:schemeClr val="accent2"/>
          </a:fillRef>
          <a:effectRef idx="1">
            <a:schemeClr val="accent2"/>
          </a:effectRef>
          <a:fontRef idx="minor">
            <a:schemeClr val="tx1"/>
          </a:fontRef>
        </p:style>
      </p:cxnSp>
      <p:sp>
        <p:nvSpPr>
          <p:cNvPr id="25" name="文本框 24">
            <a:extLst>
              <a:ext uri="{FF2B5EF4-FFF2-40B4-BE49-F238E27FC236}">
                <a16:creationId xmlns:a16="http://schemas.microsoft.com/office/drawing/2014/main" id="{D293A032-971A-4E26-8647-6998829417E7}"/>
              </a:ext>
            </a:extLst>
          </p:cNvPr>
          <p:cNvSpPr txBox="1"/>
          <p:nvPr/>
        </p:nvSpPr>
        <p:spPr>
          <a:xfrm rot="2735215">
            <a:off x="5276120" y="3613177"/>
            <a:ext cx="990600" cy="369332"/>
          </a:xfrm>
          <a:prstGeom prst="rect">
            <a:avLst/>
          </a:prstGeom>
          <a:solidFill>
            <a:schemeClr val="bg1"/>
          </a:solidFill>
        </p:spPr>
        <p:txBody>
          <a:bodyPr wrap="square" rtlCol="0">
            <a:spAutoFit/>
          </a:bodyPr>
          <a:lstStyle/>
          <a:p>
            <a:r>
              <a:rPr lang="zh-CN" altLang="en-US" b="1" dirty="0">
                <a:solidFill>
                  <a:schemeClr val="bg1">
                    <a:lumMod val="65000"/>
                  </a:schemeClr>
                </a:solidFill>
                <a:latin typeface="微软雅黑" panose="020B0503020204020204" pitchFamily="34" charset="-122"/>
                <a:ea typeface="微软雅黑" panose="020B0503020204020204" pitchFamily="34" charset="-122"/>
              </a:rPr>
              <a:t>不可能</a:t>
            </a:r>
          </a:p>
        </p:txBody>
      </p:sp>
      <p:sp>
        <p:nvSpPr>
          <p:cNvPr id="26" name="文本框 25">
            <a:extLst>
              <a:ext uri="{FF2B5EF4-FFF2-40B4-BE49-F238E27FC236}">
                <a16:creationId xmlns:a16="http://schemas.microsoft.com/office/drawing/2014/main" id="{D137CDA7-86E9-4B33-8F70-467C1AEAF5A9}"/>
              </a:ext>
            </a:extLst>
          </p:cNvPr>
          <p:cNvSpPr txBox="1"/>
          <p:nvPr/>
        </p:nvSpPr>
        <p:spPr>
          <a:xfrm>
            <a:off x="7938202" y="6299454"/>
            <a:ext cx="1219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好的结果</a:t>
            </a:r>
          </a:p>
        </p:txBody>
      </p:sp>
      <p:sp>
        <p:nvSpPr>
          <p:cNvPr id="27" name="文本框 26">
            <a:extLst>
              <a:ext uri="{FF2B5EF4-FFF2-40B4-BE49-F238E27FC236}">
                <a16:creationId xmlns:a16="http://schemas.microsoft.com/office/drawing/2014/main" id="{A4B9F715-6BEE-481B-807F-632CC83D0512}"/>
              </a:ext>
            </a:extLst>
          </p:cNvPr>
          <p:cNvSpPr txBox="1"/>
          <p:nvPr/>
        </p:nvSpPr>
        <p:spPr>
          <a:xfrm>
            <a:off x="7938202" y="3797844"/>
            <a:ext cx="1219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坏的结果</a:t>
            </a:r>
          </a:p>
        </p:txBody>
      </p:sp>
      <p:sp>
        <p:nvSpPr>
          <p:cNvPr id="28" name="灯片编号占位符 1">
            <a:extLst>
              <a:ext uri="{FF2B5EF4-FFF2-40B4-BE49-F238E27FC236}">
                <a16:creationId xmlns:a16="http://schemas.microsoft.com/office/drawing/2014/main" id="{1DDE8227-12B0-40DC-9625-3BB569371984}"/>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t>42</a:t>
            </a:fld>
            <a:endParaRPr lang="zh-CN" altLang="en-US"/>
          </a:p>
        </p:txBody>
      </p:sp>
    </p:spTree>
    <p:extLst>
      <p:ext uri="{BB962C8B-B14F-4D97-AF65-F5344CB8AC3E}">
        <p14:creationId xmlns:p14="http://schemas.microsoft.com/office/powerpoint/2010/main" val="611538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应用举例</a:t>
            </a: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43</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1E4B6392-ED19-4C2A-9AFD-67DF86B8F200}"/>
              </a:ext>
            </a:extLst>
          </p:cNvPr>
          <p:cNvSpPr/>
          <p:nvPr/>
        </p:nvSpPr>
        <p:spPr>
          <a:xfrm>
            <a:off x="2096983" y="1578254"/>
            <a:ext cx="1958267" cy="29783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用户</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zh-CN" altLang="en-US" sz="24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66BB86E9-59CC-41C5-A3CF-B57229053C17}"/>
              </a:ext>
            </a:extLst>
          </p:cNvPr>
          <p:cNvSpPr/>
          <p:nvPr/>
        </p:nvSpPr>
        <p:spPr>
          <a:xfrm>
            <a:off x="2322609" y="2280675"/>
            <a:ext cx="1507013" cy="4670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用户画像</a:t>
            </a:r>
          </a:p>
        </p:txBody>
      </p:sp>
      <p:sp>
        <p:nvSpPr>
          <p:cNvPr id="12" name="矩形 11">
            <a:extLst>
              <a:ext uri="{FF2B5EF4-FFF2-40B4-BE49-F238E27FC236}">
                <a16:creationId xmlns:a16="http://schemas.microsoft.com/office/drawing/2014/main" id="{35105007-A4DE-470D-A0F3-5D429773B621}"/>
              </a:ext>
            </a:extLst>
          </p:cNvPr>
          <p:cNvSpPr/>
          <p:nvPr/>
        </p:nvSpPr>
        <p:spPr>
          <a:xfrm>
            <a:off x="2322608" y="2983097"/>
            <a:ext cx="1507013" cy="4670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用户行为</a:t>
            </a:r>
          </a:p>
        </p:txBody>
      </p:sp>
      <p:sp>
        <p:nvSpPr>
          <p:cNvPr id="13" name="矩形 12">
            <a:extLst>
              <a:ext uri="{FF2B5EF4-FFF2-40B4-BE49-F238E27FC236}">
                <a16:creationId xmlns:a16="http://schemas.microsoft.com/office/drawing/2014/main" id="{80E87C98-D2F2-4F5E-9153-846C86997022}"/>
              </a:ext>
            </a:extLst>
          </p:cNvPr>
          <p:cNvSpPr/>
          <p:nvPr/>
        </p:nvSpPr>
        <p:spPr>
          <a:xfrm>
            <a:off x="2322609" y="3754354"/>
            <a:ext cx="1507013" cy="4670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车辆画像</a:t>
            </a:r>
          </a:p>
        </p:txBody>
      </p:sp>
      <p:sp>
        <p:nvSpPr>
          <p:cNvPr id="14" name="矩形 13">
            <a:extLst>
              <a:ext uri="{FF2B5EF4-FFF2-40B4-BE49-F238E27FC236}">
                <a16:creationId xmlns:a16="http://schemas.microsoft.com/office/drawing/2014/main" id="{2EF1ECC0-67AF-4475-9BCD-AB7ED30E70CC}"/>
              </a:ext>
            </a:extLst>
          </p:cNvPr>
          <p:cNvSpPr/>
          <p:nvPr/>
        </p:nvSpPr>
        <p:spPr>
          <a:xfrm>
            <a:off x="5302578" y="1578254"/>
            <a:ext cx="1958267" cy="297833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推荐引擎</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zh-CN" altLang="en-US" sz="2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05C5250-C53C-4374-8C0F-05B8EBB5F6BE}"/>
              </a:ext>
            </a:extLst>
          </p:cNvPr>
          <p:cNvSpPr/>
          <p:nvPr/>
        </p:nvSpPr>
        <p:spPr>
          <a:xfrm>
            <a:off x="8434387" y="1574587"/>
            <a:ext cx="1958267" cy="29783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内容和商品库</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zh-CN" altLang="en-US" sz="24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F50072C-5F58-4FEF-92DD-789CEEE8F1A3}"/>
              </a:ext>
            </a:extLst>
          </p:cNvPr>
          <p:cNvSpPr/>
          <p:nvPr/>
        </p:nvSpPr>
        <p:spPr>
          <a:xfrm>
            <a:off x="5528205" y="3754353"/>
            <a:ext cx="1507013" cy="46706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排序</a:t>
            </a:r>
          </a:p>
        </p:txBody>
      </p:sp>
      <p:sp>
        <p:nvSpPr>
          <p:cNvPr id="20" name="矩形 19">
            <a:extLst>
              <a:ext uri="{FF2B5EF4-FFF2-40B4-BE49-F238E27FC236}">
                <a16:creationId xmlns:a16="http://schemas.microsoft.com/office/drawing/2014/main" id="{829D194F-BDBA-4057-B9F1-745F6AED84CE}"/>
              </a:ext>
            </a:extLst>
          </p:cNvPr>
          <p:cNvSpPr/>
          <p:nvPr/>
        </p:nvSpPr>
        <p:spPr>
          <a:xfrm>
            <a:off x="5528206" y="2983096"/>
            <a:ext cx="1507013" cy="46706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筛选和过滤</a:t>
            </a:r>
          </a:p>
        </p:txBody>
      </p:sp>
      <p:sp>
        <p:nvSpPr>
          <p:cNvPr id="21" name="矩形 20">
            <a:extLst>
              <a:ext uri="{FF2B5EF4-FFF2-40B4-BE49-F238E27FC236}">
                <a16:creationId xmlns:a16="http://schemas.microsoft.com/office/drawing/2014/main" id="{EBFD3B0A-5A9A-4FD9-B9A0-2AD6AEC3B22C}"/>
              </a:ext>
            </a:extLst>
          </p:cNvPr>
          <p:cNvSpPr/>
          <p:nvPr/>
        </p:nvSpPr>
        <p:spPr>
          <a:xfrm>
            <a:off x="5528207" y="2280675"/>
            <a:ext cx="1507013" cy="467060"/>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匹配系统</a:t>
            </a:r>
          </a:p>
        </p:txBody>
      </p:sp>
      <p:sp>
        <p:nvSpPr>
          <p:cNvPr id="22" name="矩形 21">
            <a:extLst>
              <a:ext uri="{FF2B5EF4-FFF2-40B4-BE49-F238E27FC236}">
                <a16:creationId xmlns:a16="http://schemas.microsoft.com/office/drawing/2014/main" id="{EE9487CE-A685-4A7B-BA6F-71847AE60EB0}"/>
              </a:ext>
            </a:extLst>
          </p:cNvPr>
          <p:cNvSpPr/>
          <p:nvPr/>
        </p:nvSpPr>
        <p:spPr>
          <a:xfrm>
            <a:off x="8660721" y="3031952"/>
            <a:ext cx="1507013" cy="46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商品</a:t>
            </a:r>
            <a:r>
              <a:rPr lang="en-US" altLang="zh-CN" sz="1200" b="1" dirty="0">
                <a:solidFill>
                  <a:schemeClr val="tx1"/>
                </a:solidFill>
                <a:latin typeface="微软雅黑" panose="020B0503020204020204" pitchFamily="34" charset="-122"/>
                <a:ea typeface="微软雅黑" panose="020B0503020204020204" pitchFamily="34" charset="-122"/>
              </a:rPr>
              <a:t>&amp;</a:t>
            </a:r>
            <a:r>
              <a:rPr lang="zh-CN" altLang="en-US" sz="1200" b="1" dirty="0">
                <a:solidFill>
                  <a:schemeClr val="tx1"/>
                </a:solidFill>
                <a:latin typeface="微软雅黑" panose="020B0503020204020204" pitchFamily="34" charset="-122"/>
                <a:ea typeface="微软雅黑" panose="020B0503020204020204" pitchFamily="34" charset="-122"/>
              </a:rPr>
              <a:t>服务画像</a:t>
            </a:r>
          </a:p>
        </p:txBody>
      </p:sp>
      <p:sp>
        <p:nvSpPr>
          <p:cNvPr id="23" name="矩形 22">
            <a:extLst>
              <a:ext uri="{FF2B5EF4-FFF2-40B4-BE49-F238E27FC236}">
                <a16:creationId xmlns:a16="http://schemas.microsoft.com/office/drawing/2014/main" id="{3EC7B30E-02F8-4B64-8134-E87E9BD83414}"/>
              </a:ext>
            </a:extLst>
          </p:cNvPr>
          <p:cNvSpPr/>
          <p:nvPr/>
        </p:nvSpPr>
        <p:spPr>
          <a:xfrm>
            <a:off x="8660721" y="2252980"/>
            <a:ext cx="1507013" cy="46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内容画像</a:t>
            </a:r>
          </a:p>
        </p:txBody>
      </p:sp>
      <p:cxnSp>
        <p:nvCxnSpPr>
          <p:cNvPr id="25" name="连接符: 肘形 24">
            <a:extLst>
              <a:ext uri="{FF2B5EF4-FFF2-40B4-BE49-F238E27FC236}">
                <a16:creationId xmlns:a16="http://schemas.microsoft.com/office/drawing/2014/main" id="{32471676-27F6-43FE-8896-DF58F7B8EB8C}"/>
              </a:ext>
            </a:extLst>
          </p:cNvPr>
          <p:cNvCxnSpPr>
            <a:cxnSpLocks/>
            <a:stCxn id="9" idx="3"/>
          </p:cNvCxnSpPr>
          <p:nvPr/>
        </p:nvCxnSpPr>
        <p:spPr>
          <a:xfrm flipV="1">
            <a:off x="4055250" y="2514205"/>
            <a:ext cx="1472955" cy="553216"/>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文本框 25">
            <a:extLst>
              <a:ext uri="{FF2B5EF4-FFF2-40B4-BE49-F238E27FC236}">
                <a16:creationId xmlns:a16="http://schemas.microsoft.com/office/drawing/2014/main" id="{8B7987B7-E303-4E5F-ABD1-52E69E59AF72}"/>
              </a:ext>
            </a:extLst>
          </p:cNvPr>
          <p:cNvSpPr txBox="1"/>
          <p:nvPr/>
        </p:nvSpPr>
        <p:spPr>
          <a:xfrm>
            <a:off x="4150454" y="3186495"/>
            <a:ext cx="1094461" cy="769441"/>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提取用户画像、车辆和最近一段时间用户行为</a:t>
            </a:r>
          </a:p>
        </p:txBody>
      </p:sp>
      <p:cxnSp>
        <p:nvCxnSpPr>
          <p:cNvPr id="27" name="连接符: 肘形 26">
            <a:extLst>
              <a:ext uri="{FF2B5EF4-FFF2-40B4-BE49-F238E27FC236}">
                <a16:creationId xmlns:a16="http://schemas.microsoft.com/office/drawing/2014/main" id="{C0A724F4-E725-4F85-9038-A994B49A913A}"/>
              </a:ext>
            </a:extLst>
          </p:cNvPr>
          <p:cNvCxnSpPr>
            <a:cxnSpLocks/>
          </p:cNvCxnSpPr>
          <p:nvPr/>
        </p:nvCxnSpPr>
        <p:spPr>
          <a:xfrm rot="10800000">
            <a:off x="7044247" y="2472961"/>
            <a:ext cx="1399167" cy="549548"/>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文本框 27">
            <a:extLst>
              <a:ext uri="{FF2B5EF4-FFF2-40B4-BE49-F238E27FC236}">
                <a16:creationId xmlns:a16="http://schemas.microsoft.com/office/drawing/2014/main" id="{AC21A01E-B764-4956-819C-27014D780373}"/>
              </a:ext>
            </a:extLst>
          </p:cNvPr>
          <p:cNvSpPr txBox="1"/>
          <p:nvPr/>
        </p:nvSpPr>
        <p:spPr>
          <a:xfrm>
            <a:off x="7305399" y="3242945"/>
            <a:ext cx="1202772" cy="261610"/>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内容和商品库</a:t>
            </a:r>
          </a:p>
        </p:txBody>
      </p:sp>
      <p:sp>
        <p:nvSpPr>
          <p:cNvPr id="29" name="矩形 28">
            <a:extLst>
              <a:ext uri="{FF2B5EF4-FFF2-40B4-BE49-F238E27FC236}">
                <a16:creationId xmlns:a16="http://schemas.microsoft.com/office/drawing/2014/main" id="{21BCEDF5-39CA-438B-8EB4-79DE1DB214A5}"/>
              </a:ext>
            </a:extLst>
          </p:cNvPr>
          <p:cNvSpPr/>
          <p:nvPr/>
        </p:nvSpPr>
        <p:spPr>
          <a:xfrm>
            <a:off x="5304062" y="5404907"/>
            <a:ext cx="1958267" cy="7024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展现给不同客户的千人千面的内容</a:t>
            </a:r>
          </a:p>
        </p:txBody>
      </p:sp>
      <p:cxnSp>
        <p:nvCxnSpPr>
          <p:cNvPr id="30" name="直接箭头连接符 29">
            <a:extLst>
              <a:ext uri="{FF2B5EF4-FFF2-40B4-BE49-F238E27FC236}">
                <a16:creationId xmlns:a16="http://schemas.microsoft.com/office/drawing/2014/main" id="{431F0091-11B4-4003-AD2A-8275E35DA5C9}"/>
              </a:ext>
            </a:extLst>
          </p:cNvPr>
          <p:cNvCxnSpPr>
            <a:endCxn id="20" idx="0"/>
          </p:cNvCxnSpPr>
          <p:nvPr/>
        </p:nvCxnSpPr>
        <p:spPr>
          <a:xfrm>
            <a:off x="6281711" y="2788064"/>
            <a:ext cx="2" cy="1950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05530E54-C2D4-4144-BEAE-E05DFC912D75}"/>
              </a:ext>
            </a:extLst>
          </p:cNvPr>
          <p:cNvCxnSpPr>
            <a:cxnSpLocks/>
            <a:stCxn id="20" idx="2"/>
            <a:endCxn id="19" idx="0"/>
          </p:cNvCxnSpPr>
          <p:nvPr/>
        </p:nvCxnSpPr>
        <p:spPr>
          <a:xfrm flipH="1">
            <a:off x="6281712" y="3450156"/>
            <a:ext cx="1" cy="3041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9788DB6C-52CC-45C1-8A46-5388591F1633}"/>
              </a:ext>
            </a:extLst>
          </p:cNvPr>
          <p:cNvCxnSpPr>
            <a:cxnSpLocks/>
            <a:stCxn id="14" idx="2"/>
            <a:endCxn id="29" idx="0"/>
          </p:cNvCxnSpPr>
          <p:nvPr/>
        </p:nvCxnSpPr>
        <p:spPr>
          <a:xfrm>
            <a:off x="6281711" y="4556587"/>
            <a:ext cx="1484" cy="8483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E78687D1-63BD-4483-8DAF-A41CED3BCD4F}"/>
              </a:ext>
            </a:extLst>
          </p:cNvPr>
          <p:cNvSpPr txBox="1"/>
          <p:nvPr/>
        </p:nvSpPr>
        <p:spPr>
          <a:xfrm>
            <a:off x="5055347" y="4844452"/>
            <a:ext cx="1226364" cy="430887"/>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通过匹配、排序输出展示给客户</a:t>
            </a:r>
          </a:p>
        </p:txBody>
      </p:sp>
    </p:spTree>
    <p:extLst>
      <p:ext uri="{BB962C8B-B14F-4D97-AF65-F5344CB8AC3E}">
        <p14:creationId xmlns:p14="http://schemas.microsoft.com/office/powerpoint/2010/main" val="1822591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DEADAF3F-06E0-4D80-A25B-9F58B53AE40B}"/>
              </a:ext>
            </a:extLst>
          </p:cNvPr>
          <p:cNvGrpSpPr/>
          <p:nvPr/>
        </p:nvGrpSpPr>
        <p:grpSpPr>
          <a:xfrm>
            <a:off x="8084468" y="1765381"/>
            <a:ext cx="2905587" cy="1517502"/>
            <a:chOff x="1464606" y="3057177"/>
            <a:chExt cx="2906345" cy="1517897"/>
          </a:xfrm>
        </p:grpSpPr>
        <p:pic>
          <p:nvPicPr>
            <p:cNvPr id="61" name="图片 60" descr="图片包含 室内, 计算机&#10;&#10;已生成高可信度的说明">
              <a:extLst>
                <a:ext uri="{FF2B5EF4-FFF2-40B4-BE49-F238E27FC236}">
                  <a16:creationId xmlns:a16="http://schemas.microsoft.com/office/drawing/2014/main" id="{4B2E6BEB-7272-4E57-B128-CFE2EF8F89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464606" y="3057177"/>
              <a:ext cx="2673395" cy="1517897"/>
            </a:xfrm>
            <a:prstGeom prst="rect">
              <a:avLst/>
            </a:prstGeom>
            <a:ln>
              <a:noFill/>
            </a:ln>
            <a:effectLst>
              <a:softEdge rad="112500"/>
            </a:effectLst>
          </p:spPr>
        </p:pic>
        <p:sp>
          <p:nvSpPr>
            <p:cNvPr id="62" name="文本框 61">
              <a:extLst>
                <a:ext uri="{FF2B5EF4-FFF2-40B4-BE49-F238E27FC236}">
                  <a16:creationId xmlns:a16="http://schemas.microsoft.com/office/drawing/2014/main" id="{6AB15B2A-4B81-4A17-B32E-15C765C44EDD}"/>
                </a:ext>
              </a:extLst>
            </p:cNvPr>
            <p:cNvSpPr txBox="1"/>
            <p:nvPr/>
          </p:nvSpPr>
          <p:spPr>
            <a:xfrm>
              <a:off x="4049354" y="3410373"/>
              <a:ext cx="321597" cy="831214"/>
            </a:xfrm>
            <a:prstGeom prst="rect">
              <a:avLst/>
            </a:prstGeom>
            <a:noFill/>
          </p:spPr>
          <p:txBody>
            <a:bodyPr wrap="square" rtlCol="0">
              <a:spAutoFit/>
            </a:bodyPr>
            <a:lstStyle/>
            <a:p>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反再系统</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应用举例</a:t>
            </a: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44</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7A21A9F2-4DF1-44DC-825F-BA7A788218E7}"/>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石化催化裂化装置收率智能优化系统</a:t>
            </a:r>
          </a:p>
        </p:txBody>
      </p:sp>
      <p:grpSp>
        <p:nvGrpSpPr>
          <p:cNvPr id="34" name="组合 33">
            <a:extLst>
              <a:ext uri="{FF2B5EF4-FFF2-40B4-BE49-F238E27FC236}">
                <a16:creationId xmlns:a16="http://schemas.microsoft.com/office/drawing/2014/main" id="{11AA3350-2DCF-4D8B-9419-EFB97166A472}"/>
              </a:ext>
            </a:extLst>
          </p:cNvPr>
          <p:cNvGrpSpPr/>
          <p:nvPr/>
        </p:nvGrpSpPr>
        <p:grpSpPr>
          <a:xfrm>
            <a:off x="1536225" y="1899119"/>
            <a:ext cx="2926550" cy="1477311"/>
            <a:chOff x="-296848" y="1584236"/>
            <a:chExt cx="2927313" cy="1477696"/>
          </a:xfrm>
        </p:grpSpPr>
        <p:pic>
          <p:nvPicPr>
            <p:cNvPr id="35" name="图片 34" descr="图片包含 室内, 墙壁&#10;&#10;已生成高可信度的说明">
              <a:extLst>
                <a:ext uri="{FF2B5EF4-FFF2-40B4-BE49-F238E27FC236}">
                  <a16:creationId xmlns:a16="http://schemas.microsoft.com/office/drawing/2014/main" id="{9B23D501-C66B-48B4-B218-98DCBDD3D3E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42930" y="1584236"/>
              <a:ext cx="2673395" cy="1477696"/>
            </a:xfrm>
            <a:prstGeom prst="rect">
              <a:avLst/>
            </a:prstGeom>
            <a:ln>
              <a:noFill/>
            </a:ln>
            <a:effectLst>
              <a:softEdge rad="112500"/>
            </a:effectLst>
          </p:spPr>
        </p:pic>
        <p:sp>
          <p:nvSpPr>
            <p:cNvPr id="36" name="文本框 35">
              <a:extLst>
                <a:ext uri="{FF2B5EF4-FFF2-40B4-BE49-F238E27FC236}">
                  <a16:creationId xmlns:a16="http://schemas.microsoft.com/office/drawing/2014/main" id="{A20C504A-7F05-469F-9E28-DBB86D8683E7}"/>
                </a:ext>
              </a:extLst>
            </p:cNvPr>
            <p:cNvSpPr txBox="1"/>
            <p:nvPr/>
          </p:nvSpPr>
          <p:spPr>
            <a:xfrm>
              <a:off x="-296848" y="1748742"/>
              <a:ext cx="319566" cy="1200642"/>
            </a:xfrm>
            <a:prstGeom prst="rect">
              <a:avLst/>
            </a:prstGeom>
            <a:noFill/>
          </p:spPr>
          <p:txBody>
            <a:bodyPr wrap="square" rtlCol="0">
              <a:spAutoFit/>
            </a:bodyPr>
            <a:lstStyle/>
            <a:p>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吸收稳定系统</a:t>
              </a:r>
            </a:p>
          </p:txBody>
        </p:sp>
      </p:grpSp>
      <p:grpSp>
        <p:nvGrpSpPr>
          <p:cNvPr id="37" name="组合 36">
            <a:extLst>
              <a:ext uri="{FF2B5EF4-FFF2-40B4-BE49-F238E27FC236}">
                <a16:creationId xmlns:a16="http://schemas.microsoft.com/office/drawing/2014/main" id="{ADC6F856-E4A1-4820-BF17-B4038D063B0B}"/>
              </a:ext>
            </a:extLst>
          </p:cNvPr>
          <p:cNvGrpSpPr/>
          <p:nvPr/>
        </p:nvGrpSpPr>
        <p:grpSpPr>
          <a:xfrm>
            <a:off x="1532700" y="3443803"/>
            <a:ext cx="2990673" cy="1517501"/>
            <a:chOff x="7750322" y="3269853"/>
            <a:chExt cx="2991452" cy="1517896"/>
          </a:xfrm>
        </p:grpSpPr>
        <p:pic>
          <p:nvPicPr>
            <p:cNvPr id="38" name="图片 37" descr="图片包含 墙壁&#10;&#10;已生成高可信度的说明">
              <a:extLst>
                <a:ext uri="{FF2B5EF4-FFF2-40B4-BE49-F238E27FC236}">
                  <a16:creationId xmlns:a16="http://schemas.microsoft.com/office/drawing/2014/main" id="{35EFDA41-02CB-4EA5-A4C0-D59E2A42EBC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995649" y="3269853"/>
              <a:ext cx="2746125" cy="1517896"/>
            </a:xfrm>
            <a:prstGeom prst="rect">
              <a:avLst/>
            </a:prstGeom>
            <a:ln>
              <a:noFill/>
            </a:ln>
            <a:effectLst>
              <a:softEdge rad="112500"/>
            </a:effectLst>
          </p:spPr>
        </p:pic>
        <p:sp>
          <p:nvSpPr>
            <p:cNvPr id="39" name="文本框 38">
              <a:extLst>
                <a:ext uri="{FF2B5EF4-FFF2-40B4-BE49-F238E27FC236}">
                  <a16:creationId xmlns:a16="http://schemas.microsoft.com/office/drawing/2014/main" id="{F27407D5-D224-4518-8B9C-2581F11B3776}"/>
                </a:ext>
              </a:extLst>
            </p:cNvPr>
            <p:cNvSpPr txBox="1"/>
            <p:nvPr/>
          </p:nvSpPr>
          <p:spPr>
            <a:xfrm>
              <a:off x="7750322" y="3613193"/>
              <a:ext cx="364918" cy="831213"/>
            </a:xfrm>
            <a:prstGeom prst="rect">
              <a:avLst/>
            </a:prstGeom>
            <a:noFill/>
          </p:spPr>
          <p:txBody>
            <a:bodyPr wrap="square" rtlCol="0">
              <a:spAutoFit/>
            </a:bodyPr>
            <a:lstStyle/>
            <a:p>
              <a:pPr algn="l">
                <a:buClrTx/>
                <a:buSzTx/>
                <a:buFontTx/>
              </a:pP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分馏系统</a:t>
              </a:r>
            </a:p>
          </p:txBody>
        </p:sp>
      </p:grpSp>
      <p:pic>
        <p:nvPicPr>
          <p:cNvPr id="40" name="图片 39">
            <a:extLst>
              <a:ext uri="{FF2B5EF4-FFF2-40B4-BE49-F238E27FC236}">
                <a16:creationId xmlns:a16="http://schemas.microsoft.com/office/drawing/2014/main" id="{3AC735B8-DA31-4598-9274-F84810B447D9}"/>
              </a:ext>
            </a:extLst>
          </p:cNvPr>
          <p:cNvPicPr>
            <a:picLocks noChangeAspect="1"/>
          </p:cNvPicPr>
          <p:nvPr/>
        </p:nvPicPr>
        <p:blipFill>
          <a:blip r:embed="rId9">
            <a:duotone>
              <a:prstClr val="black"/>
              <a:srgbClr val="8246AF">
                <a:tint val="45000"/>
                <a:satMod val="400000"/>
              </a:srgbClr>
            </a:duotone>
            <a:lum contrast="20000"/>
          </a:blip>
          <a:stretch>
            <a:fillRect/>
          </a:stretch>
        </p:blipFill>
        <p:spPr>
          <a:xfrm>
            <a:off x="4733657" y="2143900"/>
            <a:ext cx="3140527" cy="218121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41" name="直接连接符 40">
            <a:extLst>
              <a:ext uri="{FF2B5EF4-FFF2-40B4-BE49-F238E27FC236}">
                <a16:creationId xmlns:a16="http://schemas.microsoft.com/office/drawing/2014/main" id="{AFC6885F-3AD1-4A63-8707-A047F7FFA17D}"/>
              </a:ext>
            </a:extLst>
          </p:cNvPr>
          <p:cNvCxnSpPr>
            <a:cxnSpLocks/>
          </p:cNvCxnSpPr>
          <p:nvPr/>
        </p:nvCxnSpPr>
        <p:spPr>
          <a:xfrm flipH="1" flipV="1">
            <a:off x="3800541" y="2570213"/>
            <a:ext cx="1645377" cy="598001"/>
          </a:xfrm>
          <a:prstGeom prst="line">
            <a:avLst/>
          </a:prstGeom>
          <a:noFill/>
          <a:ln w="15875" cap="flat" cmpd="sng" algn="ctr">
            <a:solidFill>
              <a:srgbClr val="E1EE32"/>
            </a:solidFill>
            <a:prstDash val="solid"/>
            <a:headEnd type="oval"/>
          </a:ln>
          <a:effectLst/>
        </p:spPr>
      </p:cxnSp>
      <p:cxnSp>
        <p:nvCxnSpPr>
          <p:cNvPr id="42" name="直接连接符 41">
            <a:extLst>
              <a:ext uri="{FF2B5EF4-FFF2-40B4-BE49-F238E27FC236}">
                <a16:creationId xmlns:a16="http://schemas.microsoft.com/office/drawing/2014/main" id="{063881EC-3792-4808-960F-31217FD086A8}"/>
              </a:ext>
            </a:extLst>
          </p:cNvPr>
          <p:cNvCxnSpPr/>
          <p:nvPr/>
        </p:nvCxnSpPr>
        <p:spPr>
          <a:xfrm flipH="1">
            <a:off x="3738242" y="3373715"/>
            <a:ext cx="2002403" cy="985770"/>
          </a:xfrm>
          <a:prstGeom prst="line">
            <a:avLst/>
          </a:prstGeom>
          <a:noFill/>
          <a:ln w="15875" cap="flat" cmpd="sng" algn="ctr">
            <a:solidFill>
              <a:srgbClr val="E1EE32"/>
            </a:solidFill>
            <a:prstDash val="solid"/>
            <a:headEnd type="oval"/>
          </a:ln>
          <a:effectLst/>
        </p:spPr>
      </p:cxnSp>
      <p:cxnSp>
        <p:nvCxnSpPr>
          <p:cNvPr id="43" name="直接连接符 42">
            <a:extLst>
              <a:ext uri="{FF2B5EF4-FFF2-40B4-BE49-F238E27FC236}">
                <a16:creationId xmlns:a16="http://schemas.microsoft.com/office/drawing/2014/main" id="{5AE02060-1D2E-4DD0-8277-6BC11B3AC4A2}"/>
              </a:ext>
            </a:extLst>
          </p:cNvPr>
          <p:cNvCxnSpPr/>
          <p:nvPr/>
        </p:nvCxnSpPr>
        <p:spPr>
          <a:xfrm flipV="1">
            <a:off x="6541347" y="2207120"/>
            <a:ext cx="2308599" cy="907670"/>
          </a:xfrm>
          <a:prstGeom prst="line">
            <a:avLst/>
          </a:prstGeom>
          <a:noFill/>
          <a:ln w="15875" cap="flat" cmpd="sng" algn="ctr">
            <a:solidFill>
              <a:srgbClr val="E1EE32"/>
            </a:solidFill>
            <a:prstDash val="solid"/>
            <a:headEnd type="oval"/>
          </a:ln>
          <a:effectLst/>
        </p:spPr>
      </p:cxnSp>
      <p:grpSp>
        <p:nvGrpSpPr>
          <p:cNvPr id="44" name="组合 43">
            <a:extLst>
              <a:ext uri="{FF2B5EF4-FFF2-40B4-BE49-F238E27FC236}">
                <a16:creationId xmlns:a16="http://schemas.microsoft.com/office/drawing/2014/main" id="{A2F43AFC-5718-4CE2-A7B9-ACC8C2C92DBF}"/>
              </a:ext>
            </a:extLst>
          </p:cNvPr>
          <p:cNvGrpSpPr/>
          <p:nvPr/>
        </p:nvGrpSpPr>
        <p:grpSpPr>
          <a:xfrm>
            <a:off x="8039625" y="3421935"/>
            <a:ext cx="3005870" cy="1517501"/>
            <a:chOff x="1463203" y="958359"/>
            <a:chExt cx="3006653" cy="1517897"/>
          </a:xfrm>
        </p:grpSpPr>
        <p:pic>
          <p:nvPicPr>
            <p:cNvPr id="45" name="图片 44" descr="图片包含 监视器, 室内, 墙壁, 屏幕&#10;&#10;已生成高可信度的说明">
              <a:extLst>
                <a:ext uri="{FF2B5EF4-FFF2-40B4-BE49-F238E27FC236}">
                  <a16:creationId xmlns:a16="http://schemas.microsoft.com/office/drawing/2014/main" id="{1B3D5551-E624-4420-89C6-35B118057A9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1463203" y="958359"/>
              <a:ext cx="2746124" cy="1517897"/>
            </a:xfrm>
            <a:prstGeom prst="rect">
              <a:avLst/>
            </a:prstGeom>
            <a:ln>
              <a:noFill/>
            </a:ln>
            <a:effectLst>
              <a:softEdge rad="112500"/>
            </a:effectLst>
          </p:spPr>
        </p:pic>
        <p:sp>
          <p:nvSpPr>
            <p:cNvPr id="46" name="文本框 45">
              <a:extLst>
                <a:ext uri="{FF2B5EF4-FFF2-40B4-BE49-F238E27FC236}">
                  <a16:creationId xmlns:a16="http://schemas.microsoft.com/office/drawing/2014/main" id="{869C39E5-3A4A-453E-AA18-2F06D8C72171}"/>
                </a:ext>
              </a:extLst>
            </p:cNvPr>
            <p:cNvSpPr txBox="1"/>
            <p:nvPr/>
          </p:nvSpPr>
          <p:spPr>
            <a:xfrm>
              <a:off x="4128306" y="1224628"/>
              <a:ext cx="341550" cy="831214"/>
            </a:xfrm>
            <a:prstGeom prst="rect">
              <a:avLst/>
            </a:prstGeom>
            <a:noFill/>
          </p:spPr>
          <p:txBody>
            <a:bodyPr wrap="square" rtlCol="0">
              <a:spAutoFit/>
            </a:bodyPr>
            <a:lstStyle/>
            <a:p>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原料系统</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7" name="组合 46">
            <a:extLst>
              <a:ext uri="{FF2B5EF4-FFF2-40B4-BE49-F238E27FC236}">
                <a16:creationId xmlns:a16="http://schemas.microsoft.com/office/drawing/2014/main" id="{A7AE8298-CDF6-4F68-A2EA-6FC98DA8A19D}"/>
              </a:ext>
            </a:extLst>
          </p:cNvPr>
          <p:cNvGrpSpPr/>
          <p:nvPr/>
        </p:nvGrpSpPr>
        <p:grpSpPr>
          <a:xfrm>
            <a:off x="4811545" y="5343005"/>
            <a:ext cx="1858200" cy="960030"/>
            <a:chOff x="3159430" y="1830832"/>
            <a:chExt cx="1858684" cy="960279"/>
          </a:xfrm>
        </p:grpSpPr>
        <p:sp>
          <p:nvSpPr>
            <p:cNvPr id="48" name="文本框 47">
              <a:extLst>
                <a:ext uri="{FF2B5EF4-FFF2-40B4-BE49-F238E27FC236}">
                  <a16:creationId xmlns:a16="http://schemas.microsoft.com/office/drawing/2014/main" id="{97DA08F4-F32E-4DCC-9778-5ECAA5990D31}"/>
                </a:ext>
              </a:extLst>
            </p:cNvPr>
            <p:cNvSpPr txBox="1"/>
            <p:nvPr/>
          </p:nvSpPr>
          <p:spPr>
            <a:xfrm>
              <a:off x="3159430" y="1830832"/>
              <a:ext cx="1858684" cy="369428"/>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操作工况条件</a:t>
              </a:r>
            </a:p>
          </p:txBody>
        </p:sp>
        <p:sp>
          <p:nvSpPr>
            <p:cNvPr id="49" name="文本框 48">
              <a:extLst>
                <a:ext uri="{FF2B5EF4-FFF2-40B4-BE49-F238E27FC236}">
                  <a16:creationId xmlns:a16="http://schemas.microsoft.com/office/drawing/2014/main" id="{086E2D75-B279-4068-ACBC-D944319D6177}"/>
                </a:ext>
              </a:extLst>
            </p:cNvPr>
            <p:cNvSpPr txBox="1"/>
            <p:nvPr/>
          </p:nvSpPr>
          <p:spPr>
            <a:xfrm>
              <a:off x="3181262" y="2128544"/>
              <a:ext cx="1627792" cy="369428"/>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原料油性质</a:t>
              </a:r>
            </a:p>
          </p:txBody>
        </p:sp>
        <p:sp>
          <p:nvSpPr>
            <p:cNvPr id="50" name="文本框 49">
              <a:extLst>
                <a:ext uri="{FF2B5EF4-FFF2-40B4-BE49-F238E27FC236}">
                  <a16:creationId xmlns:a16="http://schemas.microsoft.com/office/drawing/2014/main" id="{2AF7BFB3-9301-4995-A55C-B6647C9CA78F}"/>
                </a:ext>
              </a:extLst>
            </p:cNvPr>
            <p:cNvSpPr txBox="1"/>
            <p:nvPr/>
          </p:nvSpPr>
          <p:spPr>
            <a:xfrm>
              <a:off x="3168610" y="2421683"/>
              <a:ext cx="1627793" cy="369428"/>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催化剂性质</a:t>
              </a:r>
            </a:p>
          </p:txBody>
        </p:sp>
      </p:grpSp>
      <p:sp>
        <p:nvSpPr>
          <p:cNvPr id="51" name="矩形: 圆角 50">
            <a:extLst>
              <a:ext uri="{FF2B5EF4-FFF2-40B4-BE49-F238E27FC236}">
                <a16:creationId xmlns:a16="http://schemas.microsoft.com/office/drawing/2014/main" id="{5214A920-4FB9-4109-A1E3-26E80FDF706B}"/>
              </a:ext>
            </a:extLst>
          </p:cNvPr>
          <p:cNvSpPr/>
          <p:nvPr/>
        </p:nvSpPr>
        <p:spPr>
          <a:xfrm>
            <a:off x="4849061" y="5257376"/>
            <a:ext cx="1820545" cy="1116965"/>
          </a:xfrm>
          <a:prstGeom prst="roundRect">
            <a:avLst/>
          </a:prstGeom>
          <a:noFill/>
          <a:ln w="12700" cap="flat" cmpd="sng" algn="ctr">
            <a:solidFill>
              <a:sysClr val="window" lastClr="FFFFFF">
                <a:lumMod val="50000"/>
              </a:sysClr>
            </a:solidFill>
            <a:prstDash val="sysDash"/>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32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文本框 51">
            <a:extLst>
              <a:ext uri="{FF2B5EF4-FFF2-40B4-BE49-F238E27FC236}">
                <a16:creationId xmlns:a16="http://schemas.microsoft.com/office/drawing/2014/main" id="{F8149E1F-BAB6-469E-B135-2545B7C4AAE2}"/>
              </a:ext>
            </a:extLst>
          </p:cNvPr>
          <p:cNvSpPr txBox="1"/>
          <p:nvPr/>
        </p:nvSpPr>
        <p:spPr>
          <a:xfrm>
            <a:off x="8186252" y="5629040"/>
            <a:ext cx="1210588" cy="400110"/>
          </a:xfrm>
          <a:prstGeom prst="rect">
            <a:avLst/>
          </a:prstGeom>
          <a:noFill/>
        </p:spPr>
        <p:txBody>
          <a:bodyPr wrap="non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产品收率</a:t>
            </a:r>
          </a:p>
        </p:txBody>
      </p:sp>
      <p:sp>
        <p:nvSpPr>
          <p:cNvPr id="53" name="矩形: 圆角 52">
            <a:extLst>
              <a:ext uri="{FF2B5EF4-FFF2-40B4-BE49-F238E27FC236}">
                <a16:creationId xmlns:a16="http://schemas.microsoft.com/office/drawing/2014/main" id="{C746D4C4-E14E-46EB-A7D6-71B953441E55}"/>
              </a:ext>
            </a:extLst>
          </p:cNvPr>
          <p:cNvSpPr/>
          <p:nvPr/>
        </p:nvSpPr>
        <p:spPr>
          <a:xfrm>
            <a:off x="8053820" y="5257375"/>
            <a:ext cx="1475105" cy="1116330"/>
          </a:xfrm>
          <a:prstGeom prst="roundRect">
            <a:avLst/>
          </a:prstGeom>
          <a:noFill/>
          <a:ln w="12700" cap="flat" cmpd="sng" algn="ctr">
            <a:solidFill>
              <a:sysClr val="window" lastClr="FFFFFF">
                <a:lumMod val="50000"/>
              </a:sysClr>
            </a:solidFill>
            <a:prstDash val="sysDash"/>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320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4" name="直接连接符 53">
            <a:extLst>
              <a:ext uri="{FF2B5EF4-FFF2-40B4-BE49-F238E27FC236}">
                <a16:creationId xmlns:a16="http://schemas.microsoft.com/office/drawing/2014/main" id="{998E24DB-16E4-41C5-A546-546E8862D794}"/>
              </a:ext>
            </a:extLst>
          </p:cNvPr>
          <p:cNvCxnSpPr>
            <a:cxnSpLocks/>
          </p:cNvCxnSpPr>
          <p:nvPr/>
        </p:nvCxnSpPr>
        <p:spPr>
          <a:xfrm>
            <a:off x="7434065" y="3961305"/>
            <a:ext cx="1500685" cy="99793"/>
          </a:xfrm>
          <a:prstGeom prst="line">
            <a:avLst/>
          </a:prstGeom>
          <a:noFill/>
          <a:ln w="15875" cap="flat" cmpd="sng" algn="ctr">
            <a:solidFill>
              <a:srgbClr val="E1EE32"/>
            </a:solidFill>
            <a:prstDash val="solid"/>
            <a:headEnd type="oval"/>
          </a:ln>
          <a:effectLst/>
        </p:spPr>
      </p:cxnSp>
      <p:sp>
        <p:nvSpPr>
          <p:cNvPr id="55" name="矩形 54">
            <a:extLst>
              <a:ext uri="{FF2B5EF4-FFF2-40B4-BE49-F238E27FC236}">
                <a16:creationId xmlns:a16="http://schemas.microsoft.com/office/drawing/2014/main" id="{F6ECF4FA-BCB8-429A-82E5-22E72F41C59D}"/>
              </a:ext>
            </a:extLst>
          </p:cNvPr>
          <p:cNvSpPr/>
          <p:nvPr/>
        </p:nvSpPr>
        <p:spPr>
          <a:xfrm>
            <a:off x="6917431" y="5305278"/>
            <a:ext cx="909778" cy="584775"/>
          </a:xfrm>
          <a:prstGeom prst="rect">
            <a:avLst/>
          </a:prstGeom>
        </p:spPr>
        <p:txBody>
          <a:bodyPr wrap="square">
            <a:spAutoFit/>
          </a:bodyPr>
          <a:lstStyle/>
          <a:p>
            <a:pPr algn="ct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高度</a:t>
            </a:r>
            <a:endPar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非线性</a:t>
            </a:r>
          </a:p>
        </p:txBody>
      </p:sp>
      <p:sp>
        <p:nvSpPr>
          <p:cNvPr id="56" name="文本框 55">
            <a:extLst>
              <a:ext uri="{FF2B5EF4-FFF2-40B4-BE49-F238E27FC236}">
                <a16:creationId xmlns:a16="http://schemas.microsoft.com/office/drawing/2014/main" id="{AC0C6FF0-3D7E-4CB7-8AD0-2E6A9E5C5952}"/>
              </a:ext>
            </a:extLst>
          </p:cNvPr>
          <p:cNvSpPr txBox="1"/>
          <p:nvPr/>
        </p:nvSpPr>
        <p:spPr>
          <a:xfrm>
            <a:off x="1554879" y="5197573"/>
            <a:ext cx="2159635" cy="1158779"/>
          </a:xfrm>
          <a:prstGeom prst="rect">
            <a:avLst/>
          </a:prstGeom>
          <a:noFill/>
        </p:spPr>
        <p:txBody>
          <a:bodyPr wrap="square" rtlCol="0">
            <a:spAutoFit/>
          </a:bodyPr>
          <a:lstStyle/>
          <a:p>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目标：</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865" b="1" dirty="0">
                <a:latin typeface="Times New Roman" panose="02020603050405020304" pitchFamily="18" charset="0"/>
                <a:ea typeface="微软雅黑" panose="020B0503020204020204" pitchFamily="34" charset="-122"/>
                <a:cs typeface="Times New Roman" panose="02020603050405020304" pitchFamily="18" charset="0"/>
              </a:rPr>
              <a:t>实时优化操作参数，提升成品油收率</a:t>
            </a:r>
          </a:p>
        </p:txBody>
      </p:sp>
      <p:sp>
        <p:nvSpPr>
          <p:cNvPr id="57" name="矩形 56">
            <a:extLst>
              <a:ext uri="{FF2B5EF4-FFF2-40B4-BE49-F238E27FC236}">
                <a16:creationId xmlns:a16="http://schemas.microsoft.com/office/drawing/2014/main" id="{296DC6A6-2F77-45E0-97CB-461A9F3014E2}"/>
              </a:ext>
            </a:extLst>
          </p:cNvPr>
          <p:cNvSpPr/>
          <p:nvPr/>
        </p:nvSpPr>
        <p:spPr>
          <a:xfrm>
            <a:off x="5135511" y="6374395"/>
            <a:ext cx="1210588" cy="338554"/>
          </a:xfrm>
          <a:prstGeom prst="rect">
            <a:avLst/>
          </a:prstGeom>
        </p:spPr>
        <p:txBody>
          <a:bodyPr wrap="none">
            <a:spAutoFit/>
          </a:bodyPr>
          <a:lstStyle/>
          <a:p>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相互强关联</a:t>
            </a:r>
          </a:p>
        </p:txBody>
      </p:sp>
      <p:sp>
        <p:nvSpPr>
          <p:cNvPr id="58" name="矩形 57">
            <a:extLst>
              <a:ext uri="{FF2B5EF4-FFF2-40B4-BE49-F238E27FC236}">
                <a16:creationId xmlns:a16="http://schemas.microsoft.com/office/drawing/2014/main" id="{38685738-0D40-4C66-83ED-55ECC2E63F67}"/>
              </a:ext>
            </a:extLst>
          </p:cNvPr>
          <p:cNvSpPr/>
          <p:nvPr/>
        </p:nvSpPr>
        <p:spPr>
          <a:xfrm>
            <a:off x="8083687" y="6373688"/>
            <a:ext cx="1415772" cy="338554"/>
          </a:xfrm>
          <a:prstGeom prst="rect">
            <a:avLst/>
          </a:prstGeom>
        </p:spPr>
        <p:txBody>
          <a:bodyPr wrap="none">
            <a:spAutoFit/>
          </a:body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连续累积效应</a:t>
            </a:r>
          </a:p>
        </p:txBody>
      </p:sp>
      <p:sp>
        <p:nvSpPr>
          <p:cNvPr id="59" name="左右箭头 2">
            <a:extLst>
              <a:ext uri="{FF2B5EF4-FFF2-40B4-BE49-F238E27FC236}">
                <a16:creationId xmlns:a16="http://schemas.microsoft.com/office/drawing/2014/main" id="{2203AB6B-9E5C-4BB5-B495-812CE47D5EE1}"/>
              </a:ext>
            </a:extLst>
          </p:cNvPr>
          <p:cNvSpPr/>
          <p:nvPr/>
        </p:nvSpPr>
        <p:spPr>
          <a:xfrm>
            <a:off x="6802320" y="5784425"/>
            <a:ext cx="1136388" cy="3385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22224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应用举例</a:t>
            </a: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45</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7A21A9F2-4DF1-44DC-825F-BA7A788218E7}"/>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石化催化裂化装置收率智能优化系统</a:t>
            </a:r>
          </a:p>
        </p:txBody>
      </p:sp>
      <p:pic>
        <p:nvPicPr>
          <p:cNvPr id="63" name="图片 62">
            <a:extLst>
              <a:ext uri="{FF2B5EF4-FFF2-40B4-BE49-F238E27FC236}">
                <a16:creationId xmlns:a16="http://schemas.microsoft.com/office/drawing/2014/main" id="{703F2DD3-9DB2-4738-A0F6-AD37EEB25FE6}"/>
              </a:ext>
            </a:extLst>
          </p:cNvPr>
          <p:cNvPicPr>
            <a:picLocks noChangeAspect="1"/>
          </p:cNvPicPr>
          <p:nvPr/>
        </p:nvPicPr>
        <p:blipFill>
          <a:blip r:embed="rId3"/>
          <a:stretch>
            <a:fillRect/>
          </a:stretch>
        </p:blipFill>
        <p:spPr>
          <a:xfrm>
            <a:off x="1657007" y="2048437"/>
            <a:ext cx="8701748" cy="3576733"/>
          </a:xfrm>
          <a:prstGeom prst="rect">
            <a:avLst/>
          </a:prstGeom>
        </p:spPr>
      </p:pic>
      <p:sp>
        <p:nvSpPr>
          <p:cNvPr id="64" name="矩形 63">
            <a:extLst>
              <a:ext uri="{FF2B5EF4-FFF2-40B4-BE49-F238E27FC236}">
                <a16:creationId xmlns:a16="http://schemas.microsoft.com/office/drawing/2014/main" id="{D1BA0211-F95A-4CA7-BA9D-3B7497D7F0EF}"/>
              </a:ext>
            </a:extLst>
          </p:cNvPr>
          <p:cNvSpPr/>
          <p:nvPr/>
        </p:nvSpPr>
        <p:spPr bwMode="auto">
          <a:xfrm>
            <a:off x="1085719" y="2682641"/>
            <a:ext cx="747526" cy="2308324"/>
          </a:xfrm>
          <a:prstGeom prst="rect">
            <a:avLst/>
          </a:prstGeom>
          <a:noFill/>
          <a:effectLst>
            <a:outerShdw blurRad="50800" dist="38100" dir="13500000" algn="br" rotWithShape="0">
              <a:prstClr val="black">
                <a:alpha val="40000"/>
              </a:prstClr>
            </a:outerShdw>
          </a:effectLst>
        </p:spPr>
        <p:txBody>
          <a:bodyPr wrap="square" rtlCol="0" anchor="t">
            <a:spAutoFit/>
            <a:scene3d>
              <a:camera prst="orthographicFront"/>
              <a:lightRig rig="threePt" dir="t"/>
            </a:scene3d>
          </a:bodyPr>
          <a:lstStyle/>
          <a:p>
            <a:pPr lvl="0" algn="l">
              <a:buClrTx/>
              <a:buSzTx/>
              <a:buFontTx/>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sym typeface="+mn-ea"/>
              </a:rPr>
              <a:t>系统总体架构</a:t>
            </a:r>
          </a:p>
        </p:txBody>
      </p:sp>
      <p:sp>
        <p:nvSpPr>
          <p:cNvPr id="65" name="文本框 64">
            <a:extLst>
              <a:ext uri="{FF2B5EF4-FFF2-40B4-BE49-F238E27FC236}">
                <a16:creationId xmlns:a16="http://schemas.microsoft.com/office/drawing/2014/main" id="{376A95EE-885E-42B4-93A5-56C64287010C}"/>
              </a:ext>
            </a:extLst>
          </p:cNvPr>
          <p:cNvSpPr txBox="1"/>
          <p:nvPr/>
        </p:nvSpPr>
        <p:spPr>
          <a:xfrm>
            <a:off x="1546306" y="5993074"/>
            <a:ext cx="5152373" cy="400110"/>
          </a:xfrm>
          <a:prstGeom prst="rect">
            <a:avLst/>
          </a:prstGeom>
          <a:noFill/>
        </p:spPr>
        <p:txBody>
          <a:bodyPr wrap="none" rtlCol="0" anchor="t">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系统在武汉石化推广应用，产率提升</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0.89%</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60266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应用举例</a:t>
            </a:r>
          </a:p>
        </p:txBody>
      </p:sp>
      <p:sp>
        <p:nvSpPr>
          <p:cNvPr id="17" name="灯片编号占位符 1">
            <a:extLst>
              <a:ext uri="{FF2B5EF4-FFF2-40B4-BE49-F238E27FC236}">
                <a16:creationId xmlns:a16="http://schemas.microsoft.com/office/drawing/2014/main" id="{2D9F6D56-62DC-42B1-B5D7-B39E30476CEB}"/>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46</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7A21A9F2-4DF1-44DC-825F-BA7A788218E7}"/>
              </a:ext>
            </a:extLst>
          </p:cNvPr>
          <p:cNvSpPr/>
          <p:nvPr/>
        </p:nvSpPr>
        <p:spPr>
          <a:xfrm>
            <a:off x="671052" y="1167950"/>
            <a:ext cx="1057268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古文翻译</a:t>
            </a:r>
          </a:p>
        </p:txBody>
      </p:sp>
      <p:pic>
        <p:nvPicPr>
          <p:cNvPr id="8" name="图片 7">
            <a:extLst>
              <a:ext uri="{FF2B5EF4-FFF2-40B4-BE49-F238E27FC236}">
                <a16:creationId xmlns:a16="http://schemas.microsoft.com/office/drawing/2014/main" id="{3A6A01A6-582D-461F-B5D3-AD718F1F5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993" y="4964199"/>
            <a:ext cx="1512971" cy="1512971"/>
          </a:xfrm>
          <a:prstGeom prst="rect">
            <a:avLst/>
          </a:prstGeom>
        </p:spPr>
      </p:pic>
      <p:pic>
        <p:nvPicPr>
          <p:cNvPr id="9" name="图片 8">
            <a:extLst>
              <a:ext uri="{FF2B5EF4-FFF2-40B4-BE49-F238E27FC236}">
                <a16:creationId xmlns:a16="http://schemas.microsoft.com/office/drawing/2014/main" id="{71DF6A64-B889-48E8-A75C-17D946E6842F}"/>
              </a:ext>
            </a:extLst>
          </p:cNvPr>
          <p:cNvPicPr/>
          <p:nvPr/>
        </p:nvPicPr>
        <p:blipFill rotWithShape="1">
          <a:blip r:embed="rId4"/>
          <a:srcRect t="8702" r="140" b="12564"/>
          <a:stretch>
            <a:fillRect/>
          </a:stretch>
        </p:blipFill>
        <p:spPr>
          <a:xfrm>
            <a:off x="1017327" y="4073418"/>
            <a:ext cx="5197037" cy="2591542"/>
          </a:xfrm>
          <a:prstGeom prst="rect">
            <a:avLst/>
          </a:prstGeom>
          <a:ln>
            <a:noFill/>
          </a:ln>
          <a:effectLst>
            <a:outerShdw blurRad="190500" algn="tl" rotWithShape="0">
              <a:srgbClr val="000000">
                <a:alpha val="70000"/>
              </a:srgbClr>
            </a:outerShdw>
          </a:effectLst>
        </p:spPr>
      </p:pic>
      <p:sp>
        <p:nvSpPr>
          <p:cNvPr id="10" name="文本框 9">
            <a:extLst>
              <a:ext uri="{FF2B5EF4-FFF2-40B4-BE49-F238E27FC236}">
                <a16:creationId xmlns:a16="http://schemas.microsoft.com/office/drawing/2014/main" id="{351251C9-A536-4DC4-BBB0-2254CD9EC1E6}"/>
              </a:ext>
            </a:extLst>
          </p:cNvPr>
          <p:cNvSpPr txBox="1"/>
          <p:nvPr/>
        </p:nvSpPr>
        <p:spPr>
          <a:xfrm>
            <a:off x="1551849" y="1803052"/>
            <a:ext cx="4595408" cy="1689373"/>
          </a:xfrm>
          <a:prstGeom prst="rect">
            <a:avLst/>
          </a:prstGeom>
          <a:noFill/>
        </p:spPr>
        <p:txBody>
          <a:bodyPr wrap="square" rtlCol="0">
            <a:spAutoFit/>
          </a:bodyPr>
          <a:lstStyle/>
          <a:p>
            <a:pPr marL="285750" indent="-285750">
              <a:lnSpc>
                <a:spcPct val="150000"/>
              </a:lnSpc>
              <a:buFont typeface="Wingdings" panose="05000000000000000000" pitchFamily="2" charset="2"/>
              <a:buChar char="n"/>
              <a:defRPr/>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对偶学习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神经机器翻译系统</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大规模古文数据，上百万数据对</a:t>
            </a:r>
          </a:p>
          <a:p>
            <a:pPr marL="285750" indent="-285750">
              <a:lnSpc>
                <a:spcPct val="150000"/>
              </a:lnSpc>
              <a:buFont typeface="Wingdings" panose="05000000000000000000" pitchFamily="2" charset="2"/>
              <a:buChar char="n"/>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古汉语字典</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释义</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查阅，古风文本生成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构建包含</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6200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多古代常见人名地名词典</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2F32E0E4-E92A-4C32-B2CB-4E8C56F3A4CC}"/>
              </a:ext>
            </a:extLst>
          </p:cNvPr>
          <p:cNvSpPr/>
          <p:nvPr/>
        </p:nvSpPr>
        <p:spPr>
          <a:xfrm>
            <a:off x="1251034" y="1803052"/>
            <a:ext cx="4963331" cy="1862889"/>
          </a:xfrm>
          <a:prstGeom prst="rect">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a:solidFill>
                <a:srgbClr val="5B9BD5"/>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90AE9388-1F61-4D62-88E2-C94F6E49AA20}"/>
              </a:ext>
            </a:extLst>
          </p:cNvPr>
          <p:cNvSpPr txBox="1"/>
          <p:nvPr/>
        </p:nvSpPr>
        <p:spPr>
          <a:xfrm>
            <a:off x="1017328" y="2135592"/>
            <a:ext cx="492443" cy="1228012"/>
          </a:xfrm>
          <a:prstGeom prst="rect">
            <a:avLst/>
          </a:prstGeom>
          <a:solidFill>
            <a:schemeClr val="bg1"/>
          </a:solidFill>
        </p:spPr>
        <p:txBody>
          <a:bodyPr vert="eaVert" wrap="square" rtlCol="0">
            <a:spAutoFit/>
          </a:bodyPr>
          <a:lstStyle/>
          <a:p>
            <a:pPr>
              <a:defRPr/>
            </a:pP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主要特色</a:t>
            </a:r>
          </a:p>
        </p:txBody>
      </p:sp>
      <p:sp>
        <p:nvSpPr>
          <p:cNvPr id="13" name="矩形 12">
            <a:extLst>
              <a:ext uri="{FF2B5EF4-FFF2-40B4-BE49-F238E27FC236}">
                <a16:creationId xmlns:a16="http://schemas.microsoft.com/office/drawing/2014/main" id="{164436A0-5FBD-4C1B-B872-EFEFFD42B6E8}"/>
              </a:ext>
            </a:extLst>
          </p:cNvPr>
          <p:cNvSpPr/>
          <p:nvPr/>
        </p:nvSpPr>
        <p:spPr>
          <a:xfrm>
            <a:off x="6784385" y="3576280"/>
            <a:ext cx="4323882" cy="1182631"/>
          </a:xfrm>
          <a:prstGeom prst="rect">
            <a:avLst/>
          </a:prstGeom>
        </p:spPr>
        <p:txBody>
          <a:bodyPr wrap="square">
            <a:spAutoFit/>
          </a:bodyPr>
          <a:lstStyle/>
          <a:p>
            <a:pPr algn="just">
              <a:lnSpc>
                <a:spcPts val="1680"/>
              </a:lnSpc>
            </a:pPr>
            <a:r>
              <a:rPr lang="zh-CN" altLang="en-US"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古文原文</a:t>
            </a:r>
            <a:r>
              <a:rPr lang="en-US" altLang="zh-CN"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愿陛下为原庙渭北，益广宗庙，大孝之本。</a:t>
            </a:r>
          </a:p>
          <a:p>
            <a:pPr algn="just">
              <a:lnSpc>
                <a:spcPts val="1680"/>
              </a:lnSpc>
            </a:pPr>
            <a:r>
              <a:rPr lang="zh-CN" altLang="en-US"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参考翻译</a:t>
            </a:r>
            <a:r>
              <a:rPr lang="en-US" altLang="zh-CN"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希望陛下在渭河北面再建个原庙，这样也扩大了宗庙，是大孝的根本。</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1680"/>
              </a:lnSpc>
            </a:pPr>
            <a:r>
              <a:rPr lang="zh-CN" altLang="en-US"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模型翻译结果</a:t>
            </a:r>
            <a:r>
              <a:rPr lang="en-US" altLang="zh-CN"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希望陛下在渭水以北建立原庙，日益扩大宗庙，这是大孝的根本</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4" name="矩形 13">
            <a:extLst>
              <a:ext uri="{FF2B5EF4-FFF2-40B4-BE49-F238E27FC236}">
                <a16:creationId xmlns:a16="http://schemas.microsoft.com/office/drawing/2014/main" id="{4723B9E9-3CAA-4590-AB5F-238742EF342B}"/>
              </a:ext>
            </a:extLst>
          </p:cNvPr>
          <p:cNvSpPr/>
          <p:nvPr/>
        </p:nvSpPr>
        <p:spPr>
          <a:xfrm>
            <a:off x="6784385" y="2045167"/>
            <a:ext cx="4323882" cy="1388457"/>
          </a:xfrm>
          <a:prstGeom prst="rect">
            <a:avLst/>
          </a:prstGeom>
        </p:spPr>
        <p:txBody>
          <a:bodyPr wrap="square">
            <a:spAutoFit/>
          </a:bodyPr>
          <a:lstStyle/>
          <a:p>
            <a:pPr algn="just">
              <a:lnSpc>
                <a:spcPts val="1680"/>
              </a:lnSpc>
            </a:pPr>
            <a:r>
              <a:rPr lang="zh-CN" altLang="en-US"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古文原文</a:t>
            </a:r>
            <a:r>
              <a:rPr lang="en-US" altLang="zh-CN"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刘裕乘姚兴之死而灭之，今我乘裕丧而伐之，何为不可？</a:t>
            </a:r>
          </a:p>
          <a:p>
            <a:pPr algn="just">
              <a:lnSpc>
                <a:spcPts val="1680"/>
              </a:lnSpc>
            </a:pPr>
            <a:r>
              <a:rPr lang="zh-CN" altLang="en-US"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参考翻译</a:t>
            </a:r>
            <a:r>
              <a:rPr lang="en-US" altLang="zh-CN"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当年刘裕乘姚兴之死，如 今我要乘刘裕之死 ，有什么不可以？</a:t>
            </a:r>
          </a:p>
          <a:p>
            <a:pPr algn="just">
              <a:lnSpc>
                <a:spcPts val="1680"/>
              </a:lnSpc>
            </a:pPr>
            <a:r>
              <a:rPr lang="zh-CN" altLang="en-US"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模型翻译结果</a:t>
            </a:r>
            <a:r>
              <a:rPr lang="en-US" altLang="zh-CN" sz="1400" b="1" dirty="0">
                <a:solidFill>
                  <a:srgbClr val="F7964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刘裕乘姚兴的死后消灭了他们，现在我乘裕丧事去讨伐他，为什么不可以呢？</a:t>
            </a:r>
          </a:p>
        </p:txBody>
      </p:sp>
      <p:cxnSp>
        <p:nvCxnSpPr>
          <p:cNvPr id="15" name="直接连接符 14">
            <a:extLst>
              <a:ext uri="{FF2B5EF4-FFF2-40B4-BE49-F238E27FC236}">
                <a16:creationId xmlns:a16="http://schemas.microsoft.com/office/drawing/2014/main" id="{308EC129-EE47-44DF-9E9B-0F8BA9617946}"/>
              </a:ext>
            </a:extLst>
          </p:cNvPr>
          <p:cNvCxnSpPr>
            <a:cxnSpLocks/>
          </p:cNvCxnSpPr>
          <p:nvPr/>
        </p:nvCxnSpPr>
        <p:spPr>
          <a:xfrm flipV="1">
            <a:off x="6880682" y="3492425"/>
            <a:ext cx="4112438" cy="1254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ebook_21937">
            <a:extLst>
              <a:ext uri="{FF2B5EF4-FFF2-40B4-BE49-F238E27FC236}">
                <a16:creationId xmlns:a16="http://schemas.microsoft.com/office/drawing/2014/main" id="{A2419B0D-82F1-4EFF-A311-B65A7BE52745}"/>
              </a:ext>
            </a:extLst>
          </p:cNvPr>
          <p:cNvSpPr>
            <a:spLocks noChangeAspect="1"/>
          </p:cNvSpPr>
          <p:nvPr/>
        </p:nvSpPr>
        <p:spPr bwMode="auto">
          <a:xfrm>
            <a:off x="8101692" y="1578057"/>
            <a:ext cx="366159" cy="300411"/>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rgbClr val="00B050"/>
          </a:solidFill>
          <a:ln>
            <a:solidFill>
              <a:srgbClr val="00B050"/>
            </a:solidFill>
          </a:ln>
        </p:spPr>
      </p:sp>
      <p:sp>
        <p:nvSpPr>
          <p:cNvPr id="19" name="矩形 18">
            <a:extLst>
              <a:ext uri="{FF2B5EF4-FFF2-40B4-BE49-F238E27FC236}">
                <a16:creationId xmlns:a16="http://schemas.microsoft.com/office/drawing/2014/main" id="{73E7A511-6A86-4DB0-BCAA-0B0C30CD591C}"/>
              </a:ext>
            </a:extLst>
          </p:cNvPr>
          <p:cNvSpPr/>
          <p:nvPr/>
        </p:nvSpPr>
        <p:spPr>
          <a:xfrm>
            <a:off x="8545876" y="1519071"/>
            <a:ext cx="1107996"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结果展示</a:t>
            </a:r>
          </a:p>
        </p:txBody>
      </p:sp>
      <p:cxnSp>
        <p:nvCxnSpPr>
          <p:cNvPr id="20" name="直接连接符 19">
            <a:extLst>
              <a:ext uri="{FF2B5EF4-FFF2-40B4-BE49-F238E27FC236}">
                <a16:creationId xmlns:a16="http://schemas.microsoft.com/office/drawing/2014/main" id="{01AD7150-338B-4B5C-BDBB-C568C204D9C5}"/>
              </a:ext>
            </a:extLst>
          </p:cNvPr>
          <p:cNvCxnSpPr>
            <a:cxnSpLocks/>
          </p:cNvCxnSpPr>
          <p:nvPr/>
        </p:nvCxnSpPr>
        <p:spPr>
          <a:xfrm>
            <a:off x="6880682" y="1959751"/>
            <a:ext cx="4112438"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B267E2F-F4FB-4D16-A324-7102695D2053}"/>
              </a:ext>
            </a:extLst>
          </p:cNvPr>
          <p:cNvSpPr/>
          <p:nvPr/>
        </p:nvSpPr>
        <p:spPr>
          <a:xfrm>
            <a:off x="6856138" y="4897124"/>
            <a:ext cx="1999995" cy="1684299"/>
          </a:xfrm>
          <a:prstGeom prst="rect">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a:solidFill>
                <a:srgbClr val="5B9BD5"/>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FABF1945-149F-4391-8B27-DC0F32875C37}"/>
              </a:ext>
            </a:extLst>
          </p:cNvPr>
          <p:cNvSpPr txBox="1"/>
          <p:nvPr/>
        </p:nvSpPr>
        <p:spPr>
          <a:xfrm rot="16200000">
            <a:off x="6277231" y="5437601"/>
            <a:ext cx="1169551" cy="603344"/>
          </a:xfrm>
          <a:prstGeom prst="rect">
            <a:avLst/>
          </a:prstGeom>
          <a:solidFill>
            <a:schemeClr val="bg1"/>
          </a:solidFill>
        </p:spPr>
        <p:txBody>
          <a:bodyPr vert="eaVert" wrap="square" rtlCol="0">
            <a:spAutoFit/>
          </a:bodyPr>
          <a:lstStyle/>
          <a:p>
            <a:pPr algn="ctr">
              <a:defRPr/>
            </a:pP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小翻微信小程序</a:t>
            </a:r>
          </a:p>
        </p:txBody>
      </p:sp>
      <p:pic>
        <p:nvPicPr>
          <p:cNvPr id="26" name="图片 25">
            <a:extLst>
              <a:ext uri="{FF2B5EF4-FFF2-40B4-BE49-F238E27FC236}">
                <a16:creationId xmlns:a16="http://schemas.microsoft.com/office/drawing/2014/main" id="{18E819D9-73DB-4790-A6FF-E46D94049E11}"/>
              </a:ext>
            </a:extLst>
          </p:cNvPr>
          <p:cNvPicPr>
            <a:picLocks noChangeAspect="1"/>
          </p:cNvPicPr>
          <p:nvPr/>
        </p:nvPicPr>
        <p:blipFill>
          <a:blip r:embed="rId5"/>
          <a:stretch>
            <a:fillRect/>
          </a:stretch>
        </p:blipFill>
        <p:spPr>
          <a:xfrm>
            <a:off x="9117291" y="4989511"/>
            <a:ext cx="1499524" cy="1499524"/>
          </a:xfrm>
          <a:prstGeom prst="rect">
            <a:avLst/>
          </a:prstGeom>
        </p:spPr>
      </p:pic>
      <p:sp>
        <p:nvSpPr>
          <p:cNvPr id="27" name="矩形 26">
            <a:extLst>
              <a:ext uri="{FF2B5EF4-FFF2-40B4-BE49-F238E27FC236}">
                <a16:creationId xmlns:a16="http://schemas.microsoft.com/office/drawing/2014/main" id="{32BC9A91-943D-42D7-BB88-7979CCC410AF}"/>
              </a:ext>
            </a:extLst>
          </p:cNvPr>
          <p:cNvSpPr/>
          <p:nvPr/>
        </p:nvSpPr>
        <p:spPr>
          <a:xfrm>
            <a:off x="8992122" y="4897125"/>
            <a:ext cx="2000998" cy="1684298"/>
          </a:xfrm>
          <a:prstGeom prst="rect">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a:solidFill>
                <a:srgbClr val="5B9BD5"/>
              </a:solidFill>
              <a:latin typeface="Arial" panose="020B0604020202020204"/>
              <a:ea typeface="黑体" panose="02010609060101010101" pitchFamily="49" charset="-122"/>
            </a:endParaRPr>
          </a:p>
        </p:txBody>
      </p:sp>
      <p:sp>
        <p:nvSpPr>
          <p:cNvPr id="28" name="文本框 27">
            <a:extLst>
              <a:ext uri="{FF2B5EF4-FFF2-40B4-BE49-F238E27FC236}">
                <a16:creationId xmlns:a16="http://schemas.microsoft.com/office/drawing/2014/main" id="{174A6A57-5EE5-4293-93CA-EF4A803120D7}"/>
              </a:ext>
            </a:extLst>
          </p:cNvPr>
          <p:cNvSpPr txBox="1"/>
          <p:nvPr/>
        </p:nvSpPr>
        <p:spPr>
          <a:xfrm rot="16200000">
            <a:off x="10417309" y="5447072"/>
            <a:ext cx="1169551" cy="603344"/>
          </a:xfrm>
          <a:prstGeom prst="rect">
            <a:avLst/>
          </a:prstGeom>
          <a:solidFill>
            <a:schemeClr val="bg1"/>
          </a:solidFill>
        </p:spPr>
        <p:txBody>
          <a:bodyPr vert="eaVert" wrap="square" rtlCol="0">
            <a:spAutoFit/>
          </a:bodyPr>
          <a:lstStyle/>
          <a:p>
            <a:pPr algn="ctr">
              <a:defRPr/>
            </a:pP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蜀道草堂的小程序</a:t>
            </a:r>
          </a:p>
        </p:txBody>
      </p:sp>
    </p:spTree>
    <p:extLst>
      <p:ext uri="{BB962C8B-B14F-4D97-AF65-F5344CB8AC3E}">
        <p14:creationId xmlns:p14="http://schemas.microsoft.com/office/powerpoint/2010/main" val="1500333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8E54BB2-4828-4F9C-B77A-1C4D6FD15696}"/>
              </a:ext>
            </a:extLst>
          </p:cNvPr>
          <p:cNvGrpSpPr/>
          <p:nvPr/>
        </p:nvGrpSpPr>
        <p:grpSpPr>
          <a:xfrm>
            <a:off x="0" y="-1"/>
            <a:ext cx="12192000" cy="6858001"/>
            <a:chOff x="390232" y="286325"/>
            <a:chExt cx="11411536" cy="5973226"/>
          </a:xfrm>
        </p:grpSpPr>
        <p:pic>
          <p:nvPicPr>
            <p:cNvPr id="3074" name="Picture 2" descr="Practical or Theory: What Makes You Pro After Bachelor in Technology? -  Sharda University Blog">
              <a:extLst>
                <a:ext uri="{FF2B5EF4-FFF2-40B4-BE49-F238E27FC236}">
                  <a16:creationId xmlns:a16="http://schemas.microsoft.com/office/drawing/2014/main" id="{3A22D68F-AE62-4257-B864-C20FAFC77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0232" y="286325"/>
              <a:ext cx="11411536" cy="59732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23F1699-FB4F-47A1-BFC4-B5AAFF0098ED}"/>
                </a:ext>
              </a:extLst>
            </p:cNvPr>
            <p:cNvPicPr>
              <a:picLocks noChangeAspect="1"/>
            </p:cNvPicPr>
            <p:nvPr/>
          </p:nvPicPr>
          <p:blipFill>
            <a:blip r:embed="rId3"/>
            <a:stretch>
              <a:fillRect/>
            </a:stretch>
          </p:blipFill>
          <p:spPr>
            <a:xfrm>
              <a:off x="1465573" y="954843"/>
              <a:ext cx="2822522" cy="989089"/>
            </a:xfrm>
            <a:prstGeom prst="rect">
              <a:avLst/>
            </a:prstGeom>
          </p:spPr>
        </p:pic>
        <p:pic>
          <p:nvPicPr>
            <p:cNvPr id="6" name="图片 5">
              <a:extLst>
                <a:ext uri="{FF2B5EF4-FFF2-40B4-BE49-F238E27FC236}">
                  <a16:creationId xmlns:a16="http://schemas.microsoft.com/office/drawing/2014/main" id="{BA7FBD81-9EF0-4988-B31E-3AC5DD26BB47}"/>
                </a:ext>
              </a:extLst>
            </p:cNvPr>
            <p:cNvPicPr>
              <a:picLocks noChangeAspect="1"/>
            </p:cNvPicPr>
            <p:nvPr/>
          </p:nvPicPr>
          <p:blipFill>
            <a:blip r:embed="rId4"/>
            <a:stretch>
              <a:fillRect/>
            </a:stretch>
          </p:blipFill>
          <p:spPr>
            <a:xfrm>
              <a:off x="7684258" y="873125"/>
              <a:ext cx="3677984" cy="1267909"/>
            </a:xfrm>
            <a:prstGeom prst="rect">
              <a:avLst/>
            </a:prstGeom>
          </p:spPr>
        </p:pic>
        <p:sp>
          <p:nvSpPr>
            <p:cNvPr id="7" name="文本框 6">
              <a:extLst>
                <a:ext uri="{FF2B5EF4-FFF2-40B4-BE49-F238E27FC236}">
                  <a16:creationId xmlns:a16="http://schemas.microsoft.com/office/drawing/2014/main" id="{DA7F006C-F5FD-4EF2-A94A-35281752238E}"/>
                </a:ext>
              </a:extLst>
            </p:cNvPr>
            <p:cNvSpPr txBox="1"/>
            <p:nvPr/>
          </p:nvSpPr>
          <p:spPr>
            <a:xfrm>
              <a:off x="1388535" y="1382479"/>
              <a:ext cx="2836753"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THEORY</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sp>
          <p:nvSpPr>
            <p:cNvPr id="10" name="文本框 9">
              <a:extLst>
                <a:ext uri="{FF2B5EF4-FFF2-40B4-BE49-F238E27FC236}">
                  <a16:creationId xmlns:a16="http://schemas.microsoft.com/office/drawing/2014/main" id="{3B0442AD-EB2A-4D6D-A4BC-9328A534AFD2}"/>
                </a:ext>
              </a:extLst>
            </p:cNvPr>
            <p:cNvSpPr txBox="1"/>
            <p:nvPr/>
          </p:nvSpPr>
          <p:spPr>
            <a:xfrm>
              <a:off x="7837658" y="1406838"/>
              <a:ext cx="3844414"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PRACTICAL</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AF16BF96-0555-4337-9717-16710E773B8D}"/>
              </a:ext>
            </a:extLst>
          </p:cNvPr>
          <p:cNvSpPr>
            <a:spLocks noGrp="1"/>
          </p:cNvSpPr>
          <p:nvPr>
            <p:ph type="sldNum" sz="quarter" idx="12"/>
          </p:nvPr>
        </p:nvSpPr>
        <p:spPr/>
        <p:txBody>
          <a:bodyPr/>
          <a:lstStyle/>
          <a:p>
            <a:fld id="{0D4EF626-F2E7-47E8-A3E5-EAE9C4555C6D}" type="slidenum">
              <a:rPr lang="zh-CN" altLang="en-US" smtClean="0"/>
              <a:t>47</a:t>
            </a:fld>
            <a:endParaRPr lang="zh-CN" altLang="en-US" dirty="0"/>
          </a:p>
        </p:txBody>
      </p:sp>
    </p:spTree>
    <p:extLst>
      <p:ext uri="{BB962C8B-B14F-4D97-AF65-F5344CB8AC3E}">
        <p14:creationId xmlns:p14="http://schemas.microsoft.com/office/powerpoint/2010/main" val="2238259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第二次作业</a:t>
            </a:r>
          </a:p>
        </p:txBody>
      </p:sp>
      <p:sp>
        <p:nvSpPr>
          <p:cNvPr id="8" name="矩形 7"/>
          <p:cNvSpPr/>
          <p:nvPr/>
        </p:nvSpPr>
        <p:spPr>
          <a:xfrm>
            <a:off x="674466" y="1893997"/>
            <a:ext cx="10572681" cy="510717"/>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学习爬虫</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170" name="Picture 2" descr="Making Web Crawler and Scraper: The Easy Way | by Suchana Chakrabarti |  Medium">
            <a:extLst>
              <a:ext uri="{FF2B5EF4-FFF2-40B4-BE49-F238E27FC236}">
                <a16:creationId xmlns:a16="http://schemas.microsoft.com/office/drawing/2014/main" id="{2EB2158C-A8F5-4B72-900A-C0C3D665D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76" y="2679857"/>
            <a:ext cx="6155962" cy="4178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微软雅黑" panose="020B0503020204020204" pitchFamily="34" charset="-122"/>
                <a:ea typeface="微软雅黑" panose="020B0503020204020204" pitchFamily="34" charset="-122"/>
                <a:cs typeface="Lato Light" charset="0"/>
                <a:sym typeface="Lato Light" charset="0"/>
              </a:rPr>
              <a:t>输入姓名</a:t>
            </a:r>
            <a:endParaRPr lang="en-US" sz="23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微软雅黑" panose="020B0503020204020204" pitchFamily="34" charset="-122"/>
                <a:ea typeface="微软雅黑" panose="020B0503020204020204" pitchFamily="34" charset="-122"/>
                <a:cs typeface="Lato Light" charset="0"/>
                <a:sym typeface="Lato Light" charset="0"/>
              </a:rPr>
              <a:t>职位名称</a:t>
            </a:r>
            <a:endParaRPr lang="en-US" sz="12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初识爬虫</a:t>
            </a:r>
          </a:p>
        </p:txBody>
      </p:sp>
      <p:sp>
        <p:nvSpPr>
          <p:cNvPr id="2" name="矩形 1"/>
          <p:cNvSpPr/>
          <p:nvPr/>
        </p:nvSpPr>
        <p:spPr>
          <a:xfrm>
            <a:off x="617855" y="1697990"/>
            <a:ext cx="10523855" cy="51180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什么是爬虫？</a:t>
            </a:r>
          </a:p>
        </p:txBody>
      </p:sp>
      <p:sp>
        <p:nvSpPr>
          <p:cNvPr id="4" name="文本框 3"/>
          <p:cNvSpPr txBox="1"/>
          <p:nvPr/>
        </p:nvSpPr>
        <p:spPr>
          <a:xfrm>
            <a:off x="1053697" y="2327804"/>
            <a:ext cx="10656570" cy="119888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网络爬虫，是一种按照一定规则，</a:t>
            </a:r>
            <a:r>
              <a:rPr lang="zh-CN" altLang="en-US" sz="2400" dirty="0">
                <a:solidFill>
                  <a:srgbClr val="FF0000"/>
                </a:solidFill>
                <a:latin typeface="微软雅黑" panose="020B0503020204020204" pitchFamily="34" charset="-122"/>
                <a:ea typeface="微软雅黑" panose="020B0503020204020204" pitchFamily="34" charset="-122"/>
              </a:rPr>
              <a:t>自动抓取</a:t>
            </a:r>
            <a:r>
              <a:rPr lang="zh-CN" altLang="en-US" sz="2400" dirty="0">
                <a:latin typeface="微软雅黑" panose="020B0503020204020204" pitchFamily="34" charset="-122"/>
                <a:ea typeface="微软雅黑" panose="020B0503020204020204" pitchFamily="34" charset="-122"/>
              </a:rPr>
              <a:t>互联网信息的</a:t>
            </a:r>
            <a:r>
              <a:rPr lang="zh-CN" altLang="en-US" sz="2400" dirty="0">
                <a:solidFill>
                  <a:srgbClr val="FF0000"/>
                </a:solidFill>
                <a:latin typeface="微软雅黑" panose="020B0503020204020204" pitchFamily="34" charset="-122"/>
                <a:ea typeface="微软雅黑" panose="020B0503020204020204" pitchFamily="34" charset="-122"/>
              </a:rPr>
              <a:t>程序或者脚本</a:t>
            </a:r>
            <a:r>
              <a:rPr lang="zh-CN" altLang="en-US" sz="2400" dirty="0">
                <a:latin typeface="微软雅黑" panose="020B0503020204020204" pitchFamily="34" charset="-122"/>
                <a:ea typeface="微软雅黑" panose="020B0503020204020204" pitchFamily="34" charset="-122"/>
              </a:rPr>
              <a:t>。由于互联网数据的多样性和资源的有限性，根据用户需求定向抓取相关网页并分析已经成为如今主流的爬取策略</a:t>
            </a:r>
          </a:p>
        </p:txBody>
      </p:sp>
      <p:sp>
        <p:nvSpPr>
          <p:cNvPr id="10" name="矩形 9"/>
          <p:cNvSpPr/>
          <p:nvPr/>
        </p:nvSpPr>
        <p:spPr>
          <a:xfrm>
            <a:off x="617855" y="3712845"/>
            <a:ext cx="10523855" cy="51180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爬虫可以做什么？</a:t>
            </a:r>
          </a:p>
        </p:txBody>
      </p:sp>
      <p:sp>
        <p:nvSpPr>
          <p:cNvPr id="11" name="文本框 10"/>
          <p:cNvSpPr txBox="1"/>
          <p:nvPr/>
        </p:nvSpPr>
        <p:spPr>
          <a:xfrm>
            <a:off x="1053697" y="4320804"/>
            <a:ext cx="10564495" cy="82994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爬虫可以根据不同的需求自动爬取</a:t>
            </a:r>
            <a:r>
              <a:rPr lang="zh-CN" altLang="en-US" sz="2400" dirty="0">
                <a:solidFill>
                  <a:srgbClr val="FF0000"/>
                </a:solidFill>
                <a:latin typeface="微软雅黑" panose="020B0503020204020204" pitchFamily="34" charset="-122"/>
                <a:ea typeface="微软雅黑" panose="020B0503020204020204" pitchFamily="34" charset="-122"/>
              </a:rPr>
              <a:t>大量的不同类型的数据，</a:t>
            </a:r>
            <a:r>
              <a:rPr lang="zh-CN" altLang="en-US" sz="2400" dirty="0">
                <a:solidFill>
                  <a:schemeClr val="tx1"/>
                </a:solidFill>
                <a:latin typeface="微软雅黑" panose="020B0503020204020204" pitchFamily="34" charset="-122"/>
                <a:ea typeface="微软雅黑" panose="020B0503020204020204" pitchFamily="34" charset="-122"/>
              </a:rPr>
              <a:t>人类要想获取这些数据往往需要进行大量的重复行为</a:t>
            </a:r>
          </a:p>
        </p:txBody>
      </p:sp>
      <p:sp>
        <p:nvSpPr>
          <p:cNvPr id="12" name="矩形 11"/>
          <p:cNvSpPr/>
          <p:nvPr/>
        </p:nvSpPr>
        <p:spPr>
          <a:xfrm>
            <a:off x="617855" y="5261610"/>
            <a:ext cx="10523855" cy="51180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爬虫应该怎么做？</a:t>
            </a:r>
          </a:p>
        </p:txBody>
      </p:sp>
      <p:sp>
        <p:nvSpPr>
          <p:cNvPr id="13" name="文本框 12"/>
          <p:cNvSpPr txBox="1"/>
          <p:nvPr/>
        </p:nvSpPr>
        <p:spPr>
          <a:xfrm>
            <a:off x="1053696" y="5940254"/>
            <a:ext cx="10564495" cy="46037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模拟浏览器</a:t>
            </a:r>
            <a:r>
              <a:rPr lang="zh-CN" altLang="en-US" sz="2400" dirty="0">
                <a:latin typeface="微软雅黑" panose="020B0503020204020204" pitchFamily="34" charset="-122"/>
                <a:ea typeface="微软雅黑" panose="020B0503020204020204" pitchFamily="34" charset="-122"/>
              </a:rPr>
              <a:t>打开网页，获取网页中我们想要的那部分数据</a:t>
            </a:r>
          </a:p>
        </p:txBody>
      </p:sp>
      <p:sp>
        <p:nvSpPr>
          <p:cNvPr id="14" name="灯片编号占位符 1">
            <a:extLst>
              <a:ext uri="{FF2B5EF4-FFF2-40B4-BE49-F238E27FC236}">
                <a16:creationId xmlns:a16="http://schemas.microsoft.com/office/drawing/2014/main" id="{F281B4D3-A643-4755-AC5F-449EFF0090FC}"/>
              </a:ext>
            </a:extLst>
          </p:cNvPr>
          <p:cNvSpPr txBox="1">
            <a:spLocks/>
          </p:cNvSpPr>
          <p:nvPr/>
        </p:nvSpPr>
        <p:spPr>
          <a:xfrm>
            <a:off x="8610600" y="635635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D4EF626-F2E7-47E8-A3E5-EAE9C4555C6D}" type="slidenum">
              <a:rPr lang="zh-CN" altLang="en-US" smtClean="0"/>
              <a:pPr algn="r"/>
              <a:t>49</a:t>
            </a:fld>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a:extLst>
              <a:ext uri="{FF2B5EF4-FFF2-40B4-BE49-F238E27FC236}">
                <a16:creationId xmlns:a16="http://schemas.microsoft.com/office/drawing/2014/main" id="{EADB3F62-66B9-4EE2-A40F-24665B2FD5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吕 建 成</a:t>
            </a:r>
          </a:p>
          <a:p>
            <a:pPr>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lvjiancheng@scu.edu.cn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What Are Data</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079F0AC-A617-4A90-8180-769B2E3B67FC}"/>
              </a:ext>
            </a:extLst>
          </p:cNvPr>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p:blipFill>
        <p:spPr>
          <a:xfrm>
            <a:off x="106332" y="77424"/>
            <a:ext cx="687156" cy="857103"/>
          </a:xfrm>
          <a:prstGeom prst="rect">
            <a:avLst/>
          </a:prstGeom>
        </p:spPr>
      </p:pic>
      <p:sp>
        <p:nvSpPr>
          <p:cNvPr id="10" name="灯片编号占位符 9">
            <a:extLst>
              <a:ext uri="{FF2B5EF4-FFF2-40B4-BE49-F238E27FC236}">
                <a16:creationId xmlns:a16="http://schemas.microsoft.com/office/drawing/2014/main" id="{A2324D8B-9D42-40A4-B417-8BEBC6C83B84}"/>
              </a:ext>
            </a:extLst>
          </p:cNvPr>
          <p:cNvSpPr>
            <a:spLocks noGrp="1"/>
          </p:cNvSpPr>
          <p:nvPr>
            <p:ph type="sldNum" sz="quarter" idx="12"/>
          </p:nvPr>
        </p:nvSpPr>
        <p:spPr/>
        <p:txBody>
          <a:bodyPr/>
          <a:lstStyle/>
          <a:p>
            <a:fld id="{0D4EF626-F2E7-47E8-A3E5-EAE9C4555C6D}" type="slidenum">
              <a:rPr lang="zh-CN" altLang="en-US" smtClean="0"/>
              <a:t>5</a:t>
            </a:fld>
            <a:endParaRPr lang="zh-CN" altLang="en-US" dirty="0"/>
          </a:p>
        </p:txBody>
      </p:sp>
      <p:grpSp>
        <p:nvGrpSpPr>
          <p:cNvPr id="14" name="组合 13">
            <a:extLst>
              <a:ext uri="{FF2B5EF4-FFF2-40B4-BE49-F238E27FC236}">
                <a16:creationId xmlns:a16="http://schemas.microsoft.com/office/drawing/2014/main" id="{5F9D8EA1-757D-484B-9515-79A41A9D0C41}"/>
              </a:ext>
            </a:extLst>
          </p:cNvPr>
          <p:cNvGrpSpPr/>
          <p:nvPr/>
        </p:nvGrpSpPr>
        <p:grpSpPr>
          <a:xfrm>
            <a:off x="0" y="0"/>
            <a:ext cx="12192000" cy="6858000"/>
            <a:chOff x="0" y="0"/>
            <a:chExt cx="12192000" cy="6858000"/>
          </a:xfrm>
        </p:grpSpPr>
        <p:pic>
          <p:nvPicPr>
            <p:cNvPr id="11" name="Picture 2">
              <a:extLst>
                <a:ext uri="{FF2B5EF4-FFF2-40B4-BE49-F238E27FC236}">
                  <a16:creationId xmlns:a16="http://schemas.microsoft.com/office/drawing/2014/main" id="{9EC78FD8-783E-45EE-B6E1-E9504D657C4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B16C121-F743-4EFF-9442-83687E701EB3}"/>
                </a:ext>
              </a:extLst>
            </p:cNvPr>
            <p:cNvSpPr/>
            <p:nvPr/>
          </p:nvSpPr>
          <p:spPr>
            <a:xfrm>
              <a:off x="10262440" y="83127"/>
              <a:ext cx="1791015" cy="84638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6CF341BD-F490-40AD-9A30-CF18A79CDD2F}"/>
              </a:ext>
            </a:extLst>
          </p:cNvPr>
          <p:cNvSpPr/>
          <p:nvPr/>
        </p:nvSpPr>
        <p:spPr>
          <a:xfrm>
            <a:off x="2449774" y="2340591"/>
            <a:ext cx="6741994" cy="2197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591C5A7-2622-4C49-9D10-FD74F8F9254F}"/>
              </a:ext>
            </a:extLst>
          </p:cNvPr>
          <p:cNvSpPr txBox="1"/>
          <p:nvPr/>
        </p:nvSpPr>
        <p:spPr>
          <a:xfrm>
            <a:off x="1691716" y="2340591"/>
            <a:ext cx="8666328" cy="2456057"/>
          </a:xfrm>
          <a:prstGeom prst="rect">
            <a:avLst/>
          </a:prstGeom>
          <a:noFill/>
        </p:spPr>
        <p:txBody>
          <a:bodyPr wrap="square" rtlCol="0">
            <a:spAutoFit/>
          </a:bodyPr>
          <a:lstStyle/>
          <a:p>
            <a:pPr algn="ctr">
              <a:lnSpc>
                <a:spcPct val="80000"/>
              </a:lnSpc>
            </a:pPr>
            <a:r>
              <a:rPr lang="en-US" altLang="zh-CN" sz="9600" b="1" dirty="0">
                <a:latin typeface="Copperplate Gothic Bold" panose="020E0705020206020404" pitchFamily="34" charset="0"/>
              </a:rPr>
              <a:t>What </a:t>
            </a:r>
          </a:p>
          <a:p>
            <a:pPr algn="ctr">
              <a:lnSpc>
                <a:spcPct val="80000"/>
              </a:lnSpc>
            </a:pPr>
            <a:r>
              <a:rPr lang="en-US" altLang="zh-CN" sz="9600" b="1" dirty="0">
                <a:latin typeface="Copperplate Gothic Bold" panose="020E0705020206020404" pitchFamily="34" charset="0"/>
              </a:rPr>
              <a:t>are data</a:t>
            </a:r>
            <a:endParaRPr lang="zh-CN" altLang="en-US" sz="9600" b="1" dirty="0">
              <a:latin typeface="Copperplate Gothic Bold" panose="020E0705020206020404" pitchFamily="34" charset="0"/>
            </a:endParaRPr>
          </a:p>
        </p:txBody>
      </p:sp>
    </p:spTree>
    <p:extLst>
      <p:ext uri="{BB962C8B-B14F-4D97-AF65-F5344CB8AC3E}">
        <p14:creationId xmlns:p14="http://schemas.microsoft.com/office/powerpoint/2010/main" val="288517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输入姓名</a:t>
            </a:r>
            <a:endParaRPr 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职位名称</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lnSpc>
                <a:spcPct val="125000"/>
              </a:lnSpc>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此处添加详细文本描述，建议与标题相关并符合整体语言风格</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p:txBody>
      </p:sp>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通用架构</a:t>
            </a:r>
          </a:p>
        </p:txBody>
      </p:sp>
      <p:sp>
        <p:nvSpPr>
          <p:cNvPr id="2" name="矩形: 圆角 1"/>
          <p:cNvSpPr/>
          <p:nvPr/>
        </p:nvSpPr>
        <p:spPr>
          <a:xfrm>
            <a:off x="2613660" y="2878458"/>
            <a:ext cx="1234440" cy="549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调度器</a:t>
            </a:r>
          </a:p>
        </p:txBody>
      </p:sp>
      <p:sp>
        <p:nvSpPr>
          <p:cNvPr id="3" name="矩形: 圆角 6"/>
          <p:cNvSpPr/>
          <p:nvPr/>
        </p:nvSpPr>
        <p:spPr>
          <a:xfrm>
            <a:off x="4099560" y="2878458"/>
            <a:ext cx="1402080" cy="549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管理器</a:t>
            </a:r>
          </a:p>
        </p:txBody>
      </p:sp>
      <p:sp>
        <p:nvSpPr>
          <p:cNvPr id="8" name="矩形: 圆角 7"/>
          <p:cNvSpPr/>
          <p:nvPr/>
        </p:nvSpPr>
        <p:spPr>
          <a:xfrm>
            <a:off x="5753100" y="2878458"/>
            <a:ext cx="1402080" cy="549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网页下载器</a:t>
            </a:r>
          </a:p>
        </p:txBody>
      </p:sp>
      <p:sp>
        <p:nvSpPr>
          <p:cNvPr id="4" name="矩形: 圆角 8"/>
          <p:cNvSpPr/>
          <p:nvPr/>
        </p:nvSpPr>
        <p:spPr>
          <a:xfrm>
            <a:off x="7406640" y="2878458"/>
            <a:ext cx="1402080" cy="549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网页解析器</a:t>
            </a:r>
          </a:p>
        </p:txBody>
      </p:sp>
      <p:sp>
        <p:nvSpPr>
          <p:cNvPr id="10" name="矩形: 圆角 9"/>
          <p:cNvSpPr/>
          <p:nvPr/>
        </p:nvSpPr>
        <p:spPr>
          <a:xfrm>
            <a:off x="9060180" y="2878458"/>
            <a:ext cx="1234440" cy="549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应用程序</a:t>
            </a:r>
          </a:p>
        </p:txBody>
      </p:sp>
      <p:cxnSp>
        <p:nvCxnSpPr>
          <p:cNvPr id="11" name="直接连接符 10"/>
          <p:cNvCxnSpPr>
            <a:stCxn id="2" idx="2"/>
          </p:cNvCxnSpPr>
          <p:nvPr/>
        </p:nvCxnSpPr>
        <p:spPr>
          <a:xfrm>
            <a:off x="3230880" y="3428366"/>
            <a:ext cx="0" cy="31781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15840" y="3428366"/>
            <a:ext cx="0" cy="31781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77000" y="3428366"/>
            <a:ext cx="0" cy="31781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115300" y="3439479"/>
            <a:ext cx="0" cy="31781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00260" y="3439479"/>
            <a:ext cx="0" cy="317817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箭头: 右 17"/>
          <p:cNvSpPr/>
          <p:nvPr/>
        </p:nvSpPr>
        <p:spPr>
          <a:xfrm>
            <a:off x="3284220" y="3931920"/>
            <a:ext cx="1455416" cy="152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3242318" y="3693022"/>
            <a:ext cx="1569660" cy="276999"/>
          </a:xfrm>
          <a:prstGeom prst="rect">
            <a:avLst/>
          </a:prstGeom>
          <a:noFill/>
        </p:spPr>
        <p:txBody>
          <a:bodyPr wrap="non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是否有待爬取的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URL</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箭头: 右 19"/>
          <p:cNvSpPr/>
          <p:nvPr/>
        </p:nvSpPr>
        <p:spPr>
          <a:xfrm rot="10800000">
            <a:off x="3284220" y="4416821"/>
            <a:ext cx="1455416" cy="152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nvSpPr>
        <p:spPr>
          <a:xfrm>
            <a:off x="3211838" y="4177923"/>
            <a:ext cx="1723549" cy="276999"/>
          </a:xfrm>
          <a:prstGeom prst="rect">
            <a:avLst/>
          </a:prstGeom>
          <a:noFill/>
        </p:spPr>
        <p:txBody>
          <a:bodyPr wrap="non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返回一个待爬取的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URL</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箭头: 右 21"/>
          <p:cNvSpPr/>
          <p:nvPr/>
        </p:nvSpPr>
        <p:spPr>
          <a:xfrm>
            <a:off x="3295653" y="4849117"/>
            <a:ext cx="3086097" cy="15571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3230881" y="4617195"/>
            <a:ext cx="3356603" cy="461665"/>
          </a:xfrm>
          <a:prstGeom prst="rect">
            <a:avLst/>
          </a:prstGeom>
          <a:noFill/>
        </p:spPr>
        <p:txBody>
          <a:bodyPr wrap="squar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传入一个待爬取的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，下载该</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指向的网页</a:t>
            </a:r>
          </a:p>
        </p:txBody>
      </p:sp>
      <p:sp>
        <p:nvSpPr>
          <p:cNvPr id="24" name="箭头: 右 23"/>
          <p:cNvSpPr/>
          <p:nvPr/>
        </p:nvSpPr>
        <p:spPr>
          <a:xfrm rot="10800000">
            <a:off x="3348989" y="5251992"/>
            <a:ext cx="3086097" cy="15571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4882198" y="5025531"/>
            <a:ext cx="1569660" cy="276999"/>
          </a:xfrm>
          <a:prstGeom prst="rect">
            <a:avLst/>
          </a:prstGeom>
          <a:noFill/>
        </p:spPr>
        <p:txBody>
          <a:bodyPr wrap="non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返回下载的网页内容</a:t>
            </a:r>
          </a:p>
        </p:txBody>
      </p:sp>
      <p:sp>
        <p:nvSpPr>
          <p:cNvPr id="26" name="箭头: 右 25"/>
          <p:cNvSpPr/>
          <p:nvPr/>
        </p:nvSpPr>
        <p:spPr>
          <a:xfrm>
            <a:off x="3326133" y="5628510"/>
            <a:ext cx="4728205" cy="1723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p:cNvSpPr txBox="1"/>
          <p:nvPr/>
        </p:nvSpPr>
        <p:spPr>
          <a:xfrm>
            <a:off x="5423946" y="5411192"/>
            <a:ext cx="2492990" cy="276999"/>
          </a:xfrm>
          <a:prstGeom prst="rect">
            <a:avLst/>
          </a:prstGeom>
          <a:noFill/>
        </p:spPr>
        <p:txBody>
          <a:bodyPr wrap="non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网页解析器解析下载好的网页内容</a:t>
            </a:r>
          </a:p>
        </p:txBody>
      </p:sp>
      <p:sp>
        <p:nvSpPr>
          <p:cNvPr id="28" name="箭头: 右 27"/>
          <p:cNvSpPr/>
          <p:nvPr/>
        </p:nvSpPr>
        <p:spPr>
          <a:xfrm rot="10800000">
            <a:off x="3326132" y="6007524"/>
            <a:ext cx="4728205" cy="1723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p:cNvSpPr txBox="1"/>
          <p:nvPr/>
        </p:nvSpPr>
        <p:spPr>
          <a:xfrm>
            <a:off x="5629960" y="5797829"/>
            <a:ext cx="2185214" cy="276999"/>
          </a:xfrm>
          <a:prstGeom prst="rect">
            <a:avLst/>
          </a:prstGeom>
          <a:noFill/>
        </p:spPr>
        <p:txBody>
          <a:bodyPr wrap="non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解析器返回解析过的所需信息</a:t>
            </a:r>
          </a:p>
        </p:txBody>
      </p:sp>
      <p:sp>
        <p:nvSpPr>
          <p:cNvPr id="30" name="箭头: 右 29"/>
          <p:cNvSpPr/>
          <p:nvPr/>
        </p:nvSpPr>
        <p:spPr>
          <a:xfrm>
            <a:off x="3326131" y="6410400"/>
            <a:ext cx="6360784" cy="173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p:cNvSpPr txBox="1"/>
          <p:nvPr/>
        </p:nvSpPr>
        <p:spPr>
          <a:xfrm>
            <a:off x="7169698" y="6178183"/>
            <a:ext cx="2404826" cy="276999"/>
          </a:xfrm>
          <a:prstGeom prst="rect">
            <a:avLst/>
          </a:prstGeom>
          <a:noFill/>
        </p:spPr>
        <p:txBody>
          <a:bodyPr wrap="none" rtlCol="0">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将有价值的信息收集到应用程序</a:t>
            </a:r>
          </a:p>
        </p:txBody>
      </p:sp>
      <p:sp>
        <p:nvSpPr>
          <p:cNvPr id="16" name="文本框 15"/>
          <p:cNvSpPr txBox="1"/>
          <p:nvPr/>
        </p:nvSpPr>
        <p:spPr>
          <a:xfrm>
            <a:off x="2628611" y="1723710"/>
            <a:ext cx="7551074" cy="829945"/>
          </a:xfrm>
          <a:prstGeom prst="rect">
            <a:avLst/>
          </a:prstGeom>
          <a:noFill/>
        </p:spPr>
        <p:txBody>
          <a:bodyPr wrap="square" rtlCol="0">
            <a:spAutoFit/>
          </a:bodyPr>
          <a:lstStyle/>
          <a:p>
            <a:r>
              <a:rPr lang="zh-CN" altLang="en-US" sz="24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一般由五个部分组成，分别是调度器、</a:t>
            </a:r>
            <a:r>
              <a:rPr lang="en-US" altLang="zh-CN" sz="24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24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管理器、网页下载器、网页解析器、应用程序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2" name="Picture 12" descr="Hi!! Data Science is Cool – Hitchhikers Guide from Noob to Data Scientist">
            <a:extLst>
              <a:ext uri="{FF2B5EF4-FFF2-40B4-BE49-F238E27FC236}">
                <a16:creationId xmlns:a16="http://schemas.microsoft.com/office/drawing/2014/main" id="{6CF9A997-28E2-4ED2-8784-FF325890A52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C12B2E7F-DECB-4FBA-BF01-0FE483026FB1}"/>
              </a:ext>
            </a:extLst>
          </p:cNvPr>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34" name="图片 33">
            <a:extLst>
              <a:ext uri="{FF2B5EF4-FFF2-40B4-BE49-F238E27FC236}">
                <a16:creationId xmlns:a16="http://schemas.microsoft.com/office/drawing/2014/main" id="{7C9E7BAF-344B-41B2-98D0-C4ED7484B48E}"/>
              </a:ext>
            </a:extLst>
          </p:cNvPr>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基本流程</a:t>
            </a:r>
          </a:p>
        </p:txBody>
      </p:sp>
      <p:sp>
        <p:nvSpPr>
          <p:cNvPr id="2" name="矩形 1"/>
          <p:cNvSpPr/>
          <p:nvPr/>
        </p:nvSpPr>
        <p:spPr>
          <a:xfrm>
            <a:off x="744855" y="4022090"/>
            <a:ext cx="2767330"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获取数据</a:t>
            </a:r>
          </a:p>
        </p:txBody>
      </p:sp>
      <p:sp>
        <p:nvSpPr>
          <p:cNvPr id="3" name="文本框 2"/>
          <p:cNvSpPr txBox="1"/>
          <p:nvPr/>
        </p:nvSpPr>
        <p:spPr>
          <a:xfrm>
            <a:off x="1062355" y="2837180"/>
            <a:ext cx="10293350" cy="82994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使用浏览器打开目标网站的</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（统一资源定位符），查看并分析目标网页的结构，提取网页数据的规则</a:t>
            </a:r>
          </a:p>
        </p:txBody>
      </p:sp>
      <p:sp>
        <p:nvSpPr>
          <p:cNvPr id="4" name="矩形 3"/>
          <p:cNvSpPr/>
          <p:nvPr/>
        </p:nvSpPr>
        <p:spPr>
          <a:xfrm>
            <a:off x="744855" y="2138680"/>
            <a:ext cx="3980180"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准备工作</a:t>
            </a:r>
          </a:p>
        </p:txBody>
      </p:sp>
      <p:sp>
        <p:nvSpPr>
          <p:cNvPr id="8" name="文本框 7"/>
          <p:cNvSpPr txBox="1"/>
          <p:nvPr/>
        </p:nvSpPr>
        <p:spPr>
          <a:xfrm>
            <a:off x="1062355" y="4721860"/>
            <a:ext cx="10293350" cy="1198880"/>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库向目标站点发起请求，请求可以包含额外的</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header</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等信息，服务器经过解析之后，发送给用户浏览器</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JS</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CSS</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等文件，这些文件经过浏览器解析渲染后呈现给用户</a:t>
            </a:r>
          </a:p>
        </p:txBody>
      </p:sp>
      <p:pic>
        <p:nvPicPr>
          <p:cNvPr id="10" name="Picture 12" descr="Hi!! Data Science is Cool – Hitchhikers Guide from Noob to Data Scientist">
            <a:extLst>
              <a:ext uri="{FF2B5EF4-FFF2-40B4-BE49-F238E27FC236}">
                <a16:creationId xmlns:a16="http://schemas.microsoft.com/office/drawing/2014/main" id="{0D15A8D5-04EB-4ECE-B8D3-7B6B88EB3AB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F4D333C-9BC4-4572-9537-BEE7A293DBCD}"/>
              </a:ext>
            </a:extLst>
          </p:cNvPr>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12" name="图片 11">
            <a:extLst>
              <a:ext uri="{FF2B5EF4-FFF2-40B4-BE49-F238E27FC236}">
                <a16:creationId xmlns:a16="http://schemas.microsoft.com/office/drawing/2014/main" id="{E3CD7EB7-6480-40EF-A60D-3DDA68122B85}"/>
              </a:ext>
            </a:extLst>
          </p:cNvPr>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输入姓名</a:t>
            </a:r>
            <a:endParaRPr 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职位名称</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lnSpc>
                <a:spcPct val="125000"/>
              </a:lnSpc>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此处添加详细文本描述，建议与标题相关并符合整体语言风格</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p:txBody>
      </p:sp>
      <p:sp>
        <p:nvSpPr>
          <p:cNvPr id="2" name="Rectangle 3"/>
          <p:cNvSpPr txBox="1">
            <a:spLocks noChangeArrowheads="1"/>
          </p:cNvSpPr>
          <p:nvPr/>
        </p:nvSpPr>
        <p:spPr>
          <a:xfrm>
            <a:off x="1607138" y="2410123"/>
            <a:ext cx="4561840" cy="2952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00000"/>
              </a:lnSpc>
              <a:buClrTx/>
              <a:buSzTx/>
              <a:buFont typeface="Wingdings" panose="05000000000000000000" charset="0"/>
              <a:buChar char="l"/>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查找域名对应的IP地址</a:t>
            </a:r>
          </a:p>
          <a:p>
            <a:pPr marL="285750" indent="-285750" algn="l">
              <a:lnSpc>
                <a:spcPct val="100000"/>
              </a:lnSpc>
              <a:buClrTx/>
              <a:buSzTx/>
              <a:buFont typeface="Wingdings" panose="05000000000000000000" charset="0"/>
              <a:buChar char="l"/>
            </a:pP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l">
              <a:lnSpc>
                <a:spcPct val="100000"/>
              </a:lnSpc>
              <a:buClrTx/>
              <a:buSzTx/>
              <a:buFont typeface="Wingdings" panose="05000000000000000000" charset="0"/>
              <a:buChar char="l"/>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向IP地址对应的服务器发送请求</a:t>
            </a:r>
          </a:p>
          <a:p>
            <a:pPr marL="285750" indent="-285750" algn="l">
              <a:lnSpc>
                <a:spcPct val="100000"/>
              </a:lnSpc>
              <a:buClrTx/>
              <a:buSzTx/>
              <a:buFont typeface="Wingdings" panose="05000000000000000000" charset="0"/>
              <a:buChar char="l"/>
            </a:pP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l">
              <a:lnSpc>
                <a:spcPct val="100000"/>
              </a:lnSpc>
              <a:buClrTx/>
              <a:buSzTx/>
              <a:buFont typeface="Wingdings" panose="05000000000000000000" charset="0"/>
              <a:buChar char="l"/>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服务器响应请求，返回网页内容</a:t>
            </a:r>
          </a:p>
          <a:p>
            <a:pPr marL="285750" indent="-285750" algn="l">
              <a:lnSpc>
                <a:spcPct val="100000"/>
              </a:lnSpc>
              <a:buClrTx/>
              <a:buSzTx/>
              <a:buFont typeface="Wingdings" panose="05000000000000000000" charset="0"/>
              <a:buChar char="l"/>
            </a:pP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l">
              <a:lnSpc>
                <a:spcPct val="100000"/>
              </a:lnSpc>
              <a:buClrTx/>
              <a:buSzTx/>
              <a:buFont typeface="Wingdings" panose="05000000000000000000" charset="0"/>
              <a:buChar char="l"/>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浏览器解析网页内容</a:t>
            </a:r>
          </a:p>
          <a:p>
            <a:pPr marL="0" indent="0">
              <a:lnSpc>
                <a:spcPct val="100000"/>
              </a:lnSpc>
              <a:spcBef>
                <a:spcPts val="0"/>
              </a:spcBef>
              <a:buNone/>
              <a:defRPr/>
            </a:pP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spcBef>
                <a:spcPts val="0"/>
              </a:spcBef>
              <a:buNone/>
              <a:defRP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spcBef>
                <a:spcPts val="0"/>
              </a:spcBef>
              <a:buNone/>
              <a:defRP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内容占位符 2"/>
          <p:cNvSpPr txBox="1"/>
          <p:nvPr/>
        </p:nvSpPr>
        <p:spPr>
          <a:xfrm>
            <a:off x="1165225" y="1630680"/>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Question</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：当我们在浏览器输入</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后回车，后台会发生什么？</a:t>
            </a:r>
            <a:endParaRPr lang="zh-CN" altLang="en-US" sz="220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122" name="Picture 2" descr="3 Ways to Add Your URL to Google - wikiHow">
            <a:extLst>
              <a:ext uri="{FF2B5EF4-FFF2-40B4-BE49-F238E27FC236}">
                <a16:creationId xmlns:a16="http://schemas.microsoft.com/office/drawing/2014/main" id="{FA1D2C3E-40F1-4229-AC3E-65062505B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917" y="2410123"/>
            <a:ext cx="3699870" cy="27749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i!! Data Science is Cool – Hitchhikers Guide from Noob to Data Scientist">
            <a:extLst>
              <a:ext uri="{FF2B5EF4-FFF2-40B4-BE49-F238E27FC236}">
                <a16:creationId xmlns:a16="http://schemas.microsoft.com/office/drawing/2014/main" id="{61294FEC-21AA-48DA-88DC-E314DF88048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0C425D9-4256-4F7B-9FCC-998F2D62548B}"/>
              </a:ext>
            </a:extLst>
          </p:cNvPr>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12" name="图片 11">
            <a:extLst>
              <a:ext uri="{FF2B5EF4-FFF2-40B4-BE49-F238E27FC236}">
                <a16:creationId xmlns:a16="http://schemas.microsoft.com/office/drawing/2014/main" id="{2E41B194-CB4F-40E5-A567-08E21D63258D}"/>
              </a:ext>
            </a:extLst>
          </p:cNvPr>
          <p:cNvPicPr>
            <a:picLocks noChangeAspect="1"/>
          </p:cNvPicPr>
          <p:nvPr/>
        </p:nvPicPr>
        <p:blipFill rotWithShape="1">
          <a:blip r:embed="rId6">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97015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输入姓名</a:t>
            </a:r>
            <a:endParaRPr 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职位名称</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lnSpc>
                <a:spcPct val="125000"/>
              </a:lnSpc>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此处添加详细文本描述，建议与标题相关并符合整体语言风格</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p:txBody>
      </p:sp>
      <p:sp>
        <p:nvSpPr>
          <p:cNvPr id="10" name="矩形 9"/>
          <p:cNvSpPr/>
          <p:nvPr/>
        </p:nvSpPr>
        <p:spPr>
          <a:xfrm>
            <a:off x="617855" y="1953895"/>
            <a:ext cx="2767330"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解析内容</a:t>
            </a:r>
          </a:p>
        </p:txBody>
      </p:sp>
      <p:sp>
        <p:nvSpPr>
          <p:cNvPr id="3" name="文本框 2"/>
          <p:cNvSpPr txBox="1"/>
          <p:nvPr/>
        </p:nvSpPr>
        <p:spPr>
          <a:xfrm>
            <a:off x="1062355" y="2818765"/>
            <a:ext cx="10293350" cy="82994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服务器返回给浏览器的数据包括了</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文件、</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JSON</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文件等数据，对于这些数据可以使用</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中的页面解析库、正则表达式等进行解析</a:t>
            </a:r>
          </a:p>
        </p:txBody>
      </p:sp>
      <p:sp>
        <p:nvSpPr>
          <p:cNvPr id="2" name="矩形 1"/>
          <p:cNvSpPr/>
          <p:nvPr/>
        </p:nvSpPr>
        <p:spPr>
          <a:xfrm>
            <a:off x="617855" y="3947160"/>
            <a:ext cx="2767330"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保存数据</a:t>
            </a:r>
          </a:p>
        </p:txBody>
      </p:sp>
      <p:sp>
        <p:nvSpPr>
          <p:cNvPr id="4" name="文本框 3"/>
          <p:cNvSpPr txBox="1"/>
          <p:nvPr/>
        </p:nvSpPr>
        <p:spPr>
          <a:xfrm>
            <a:off x="1111885" y="4679315"/>
            <a:ext cx="10293350" cy="1198880"/>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保存数据的形式多样，可以存为文本文件，也可以将数据保存到数据库中或者保存为特定格式的文件，如</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csv</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excel</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文件等。具体的方式根据爬取的数据类型来确定</a:t>
            </a:r>
          </a:p>
        </p:txBody>
      </p:sp>
      <p:sp>
        <p:nvSpPr>
          <p:cNvPr id="11" name="标题 1">
            <a:extLst>
              <a:ext uri="{FF2B5EF4-FFF2-40B4-BE49-F238E27FC236}">
                <a16:creationId xmlns:a16="http://schemas.microsoft.com/office/drawing/2014/main" id="{C04F8BB6-FD57-4F6B-9A98-A910783E81E9}"/>
              </a:ext>
            </a:extLst>
          </p:cNvPr>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基本流程</a:t>
            </a:r>
          </a:p>
        </p:txBody>
      </p:sp>
      <p:pic>
        <p:nvPicPr>
          <p:cNvPr id="15" name="Picture 12" descr="Hi!! Data Science is Cool – Hitchhikers Guide from Noob to Data Scientist">
            <a:extLst>
              <a:ext uri="{FF2B5EF4-FFF2-40B4-BE49-F238E27FC236}">
                <a16:creationId xmlns:a16="http://schemas.microsoft.com/office/drawing/2014/main" id="{C043956E-C064-4589-8E91-C4192921977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E15B5C2F-DF35-4051-914E-D5CADFF8AB2D}"/>
              </a:ext>
            </a:extLst>
          </p:cNvPr>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17" name="图片 16">
            <a:extLst>
              <a:ext uri="{FF2B5EF4-FFF2-40B4-BE49-F238E27FC236}">
                <a16:creationId xmlns:a16="http://schemas.microsoft.com/office/drawing/2014/main" id="{47CC6017-2C10-4C62-AD5C-C1D2CD5FA878}"/>
              </a:ext>
            </a:extLst>
          </p:cNvPr>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准备工作</a:t>
            </a:r>
          </a:p>
        </p:txBody>
      </p:sp>
      <p:sp>
        <p:nvSpPr>
          <p:cNvPr id="8" name="矩形 7"/>
          <p:cNvSpPr/>
          <p:nvPr/>
        </p:nvSpPr>
        <p:spPr>
          <a:xfrm>
            <a:off x="671052" y="1679760"/>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打开目标网页</a:t>
            </a:r>
          </a:p>
        </p:txBody>
      </p:sp>
      <p:sp>
        <p:nvSpPr>
          <p:cNvPr id="3" name="文本框 2"/>
          <p:cNvSpPr txBox="1"/>
          <p:nvPr/>
        </p:nvSpPr>
        <p:spPr>
          <a:xfrm>
            <a:off x="9135110" y="3320415"/>
            <a:ext cx="2657475" cy="1938020"/>
          </a:xfrm>
          <a:prstGeom prst="rect">
            <a:avLst/>
          </a:prstGeom>
          <a:noFill/>
        </p:spPr>
        <p:txBody>
          <a:bodyPr wrap="square" rtlCol="0">
            <a:spAutoFi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Chrome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（或者其他主流浏览器）打开目标网页，注意对比分析多个网址的规律</a:t>
            </a:r>
          </a:p>
        </p:txBody>
      </p:sp>
      <p:pic>
        <p:nvPicPr>
          <p:cNvPr id="10" name="图片 9"/>
          <p:cNvPicPr>
            <a:picLocks noChangeAspect="1"/>
          </p:cNvPicPr>
          <p:nvPr/>
        </p:nvPicPr>
        <p:blipFill>
          <a:blip r:embed="rId6"/>
          <a:stretch>
            <a:fillRect/>
          </a:stretch>
        </p:blipFill>
        <p:spPr>
          <a:xfrm>
            <a:off x="1925955" y="2712085"/>
            <a:ext cx="6911340" cy="1135380"/>
          </a:xfrm>
          <a:prstGeom prst="rect">
            <a:avLst/>
          </a:prstGeom>
        </p:spPr>
      </p:pic>
      <p:pic>
        <p:nvPicPr>
          <p:cNvPr id="11" name="图片 10"/>
          <p:cNvPicPr>
            <a:picLocks noChangeAspect="1"/>
          </p:cNvPicPr>
          <p:nvPr/>
        </p:nvPicPr>
        <p:blipFill>
          <a:blip r:embed="rId7"/>
          <a:stretch>
            <a:fillRect/>
          </a:stretch>
        </p:blipFill>
        <p:spPr>
          <a:xfrm>
            <a:off x="1925955" y="4829175"/>
            <a:ext cx="6987540" cy="1165860"/>
          </a:xfrm>
          <a:prstGeom prst="rect">
            <a:avLst/>
          </a:prstGeom>
        </p:spPr>
      </p:pic>
      <p:sp>
        <p:nvSpPr>
          <p:cNvPr id="14" name="矩形 13"/>
          <p:cNvSpPr/>
          <p:nvPr/>
        </p:nvSpPr>
        <p:spPr>
          <a:xfrm>
            <a:off x="2988945" y="2792730"/>
            <a:ext cx="3145790" cy="248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183255" y="4868545"/>
            <a:ext cx="2971800" cy="248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671052" y="1349560"/>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分析页面</a:t>
            </a:r>
          </a:p>
        </p:txBody>
      </p:sp>
      <p:pic>
        <p:nvPicPr>
          <p:cNvPr id="2" name="图片 1"/>
          <p:cNvPicPr>
            <a:picLocks noChangeAspect="1"/>
          </p:cNvPicPr>
          <p:nvPr/>
        </p:nvPicPr>
        <p:blipFill>
          <a:blip r:embed="rId6"/>
          <a:stretch>
            <a:fillRect/>
          </a:stretch>
        </p:blipFill>
        <p:spPr>
          <a:xfrm>
            <a:off x="1193165" y="2258060"/>
            <a:ext cx="7560945" cy="4041775"/>
          </a:xfrm>
          <a:prstGeom prst="rect">
            <a:avLst/>
          </a:prstGeom>
        </p:spPr>
      </p:pic>
      <p:sp>
        <p:nvSpPr>
          <p:cNvPr id="3" name="文本框 2"/>
          <p:cNvSpPr txBox="1"/>
          <p:nvPr/>
        </p:nvSpPr>
        <p:spPr>
          <a:xfrm>
            <a:off x="9135110" y="2938145"/>
            <a:ext cx="2657475" cy="1938020"/>
          </a:xfrm>
          <a:prstGeom prst="rect">
            <a:avLst/>
          </a:prstGeom>
          <a:noFill/>
        </p:spPr>
        <p:txBody>
          <a:bodyPr wrap="square" rtlCol="0">
            <a:spAutoFi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打开浏览器的开发者工具（快捷键为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F12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），在右侧查看和分析网页的页面结构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输入姓名</a:t>
            </a:r>
            <a:endParaRPr 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职位名称</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lnSpc>
                <a:spcPct val="125000"/>
              </a:lnSpc>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此处添加详细文本描述，建议与标题相关并符合整体语言风格</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86989" cy="461665"/>
          </a:xfrm>
          <a:prstGeom prst="rect">
            <a:avLst/>
          </a:prstGeom>
          <a:noFill/>
        </p:spPr>
        <p:txBody>
          <a:bodyPr wrap="none" rtlCol="0">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数据科学引论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》2021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671052" y="1349560"/>
            <a:ext cx="10572681" cy="51180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引入模块</a:t>
            </a:r>
          </a:p>
        </p:txBody>
      </p:sp>
      <p:sp>
        <p:nvSpPr>
          <p:cNvPr id="10" name="内容占位符 2"/>
          <p:cNvSpPr txBox="1"/>
          <p:nvPr/>
        </p:nvSpPr>
        <p:spPr>
          <a:xfrm>
            <a:off x="1165225" y="2211070"/>
            <a:ext cx="78867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安装模块</a:t>
            </a:r>
          </a:p>
        </p:txBody>
      </p:sp>
      <p:pic>
        <p:nvPicPr>
          <p:cNvPr id="2" name="图片 1"/>
          <p:cNvPicPr>
            <a:picLocks noChangeAspect="1"/>
          </p:cNvPicPr>
          <p:nvPr/>
        </p:nvPicPr>
        <p:blipFill>
          <a:blip r:embed="rId6"/>
          <a:stretch>
            <a:fillRect/>
          </a:stretch>
        </p:blipFill>
        <p:spPr>
          <a:xfrm>
            <a:off x="1165225" y="2917190"/>
            <a:ext cx="5026025" cy="3020695"/>
          </a:xfrm>
          <a:prstGeom prst="rect">
            <a:avLst/>
          </a:prstGeom>
        </p:spPr>
      </p:pic>
      <p:sp>
        <p:nvSpPr>
          <p:cNvPr id="3" name="文本框 2"/>
          <p:cNvSpPr txBox="1"/>
          <p:nvPr/>
        </p:nvSpPr>
        <p:spPr>
          <a:xfrm>
            <a:off x="1871345" y="6198235"/>
            <a:ext cx="3366135" cy="368300"/>
          </a:xfrm>
          <a:prstGeom prst="rect">
            <a:avLst/>
          </a:prstGeom>
          <a:noFill/>
        </p:spPr>
        <p:txBody>
          <a:bodyPr wrap="square" rtlCol="0">
            <a:spAutoFit/>
          </a:bodyP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平台在</a:t>
            </a:r>
            <a:r>
              <a:rPr lang="en-US" altLang="zh-CN">
                <a:latin typeface="Times New Roman" panose="02020603050405020304" pitchFamily="18" charset="0"/>
                <a:ea typeface="微软雅黑" panose="020B0503020204020204" pitchFamily="34" charset="-122"/>
                <a:cs typeface="Times New Roman" panose="02020603050405020304" pitchFamily="18" charset="0"/>
              </a:rPr>
              <a:t>cmd</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下安装</a:t>
            </a:r>
          </a:p>
        </p:txBody>
      </p:sp>
      <p:pic>
        <p:nvPicPr>
          <p:cNvPr id="4" name="图片 3" descr="Screen Shot 2021-08-23 at 23.47.10"/>
          <p:cNvPicPr>
            <a:picLocks noChangeAspect="1"/>
          </p:cNvPicPr>
          <p:nvPr/>
        </p:nvPicPr>
        <p:blipFill>
          <a:blip r:embed="rId7"/>
          <a:stretch>
            <a:fillRect/>
          </a:stretch>
        </p:blipFill>
        <p:spPr>
          <a:xfrm>
            <a:off x="7407275" y="2868930"/>
            <a:ext cx="3836670" cy="3068955"/>
          </a:xfrm>
          <a:prstGeom prst="rect">
            <a:avLst/>
          </a:prstGeom>
          <a:ln>
            <a:solidFill>
              <a:srgbClr val="FF0000"/>
            </a:solidFill>
          </a:ln>
        </p:spPr>
      </p:pic>
      <p:sp>
        <p:nvSpPr>
          <p:cNvPr id="9" name="文本框 8"/>
          <p:cNvSpPr txBox="1"/>
          <p:nvPr/>
        </p:nvSpPr>
        <p:spPr>
          <a:xfrm>
            <a:off x="7767320" y="6198235"/>
            <a:ext cx="3366135" cy="368300"/>
          </a:xfrm>
          <a:prstGeom prst="rect">
            <a:avLst/>
          </a:prstGeom>
          <a:noFill/>
        </p:spPr>
        <p:txBody>
          <a:bodyPr wrap="square" rtlCol="0">
            <a:spAutoFit/>
          </a:bodyP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平台在</a:t>
            </a:r>
            <a:r>
              <a:rPr lang="en-US" altLang="zh-CN">
                <a:latin typeface="Times New Roman" panose="02020603050405020304" pitchFamily="18" charset="0"/>
                <a:ea typeface="微软雅黑" panose="020B0503020204020204" pitchFamily="34" charset="-122"/>
                <a:cs typeface="Times New Roman" panose="02020603050405020304" pitchFamily="18" charset="0"/>
              </a:rPr>
              <a:t>terminal</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下安装</a:t>
            </a:r>
          </a:p>
        </p:txBody>
      </p:sp>
      <p:sp>
        <p:nvSpPr>
          <p:cNvPr id="11" name="矩形 10"/>
          <p:cNvSpPr/>
          <p:nvPr/>
        </p:nvSpPr>
        <p:spPr>
          <a:xfrm>
            <a:off x="2395855" y="4084320"/>
            <a:ext cx="1400810" cy="19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2395855" y="2929890"/>
            <a:ext cx="1805305" cy="163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630160" y="2938780"/>
            <a:ext cx="1812925" cy="180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7638415" y="4210685"/>
            <a:ext cx="1469390" cy="163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输入姓名</a:t>
            </a:r>
            <a:endParaRPr lang="en-US" sz="2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职位名称</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spcBef>
                <a:spcPct val="0"/>
              </a:spcBef>
              <a:spcAft>
                <a:spcPct val="0"/>
              </a:spcAft>
            </a:pP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a:p>
            <a:pPr fontAlgn="base">
              <a:lnSpc>
                <a:spcPct val="125000"/>
              </a:lnSpc>
              <a:spcBef>
                <a:spcPct val="0"/>
              </a:spcBef>
              <a:spcAft>
                <a:spcPct val="0"/>
              </a:spcAft>
            </a:pP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rPr>
              <a:t>此处添加详细文本描述，建议与标题相关并符合整体语言风格</a:t>
            </a:r>
            <a:endParaRPr 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86989" cy="461665"/>
          </a:xfrm>
          <a:prstGeom prst="rect">
            <a:avLst/>
          </a:prstGeom>
          <a:noFill/>
        </p:spPr>
        <p:txBody>
          <a:bodyPr wrap="none" rtlCol="0">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数据科学引论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》2021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内容占位符 2"/>
          <p:cNvSpPr txBox="1"/>
          <p:nvPr/>
        </p:nvSpPr>
        <p:spPr>
          <a:xfrm>
            <a:off x="1071245" y="1476375"/>
            <a:ext cx="78867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导入模块</a:t>
            </a:r>
          </a:p>
        </p:txBody>
      </p:sp>
      <p:sp>
        <p:nvSpPr>
          <p:cNvPr id="3" name="文本框 2"/>
          <p:cNvSpPr txBox="1"/>
          <p:nvPr/>
        </p:nvSpPr>
        <p:spPr>
          <a:xfrm>
            <a:off x="2356485" y="4338320"/>
            <a:ext cx="9005570" cy="2153285"/>
          </a:xfrm>
          <a:prstGeom prst="rect">
            <a:avLst/>
          </a:prstGeom>
          <a:noFill/>
        </p:spPr>
        <p:txBody>
          <a:bodyPr wrap="square" rtlCol="0">
            <a:spAutoFit/>
          </a:bodyPr>
          <a:lstStyle/>
          <a:p>
            <a:pPr indent="0">
              <a:buFont typeface="Wingdings" panose="05000000000000000000" charset="0"/>
              <a:buNone/>
            </a:pP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beautifulsoup</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：支持从</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或者</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文件中提取数据的库</a:t>
            </a:r>
          </a:p>
          <a:p>
            <a:pPr marL="285750" indent="-285750">
              <a:buFont typeface="Wingdings" panose="05000000000000000000" charset="0"/>
              <a:buChar char="l"/>
            </a:pPr>
            <a:endParaRPr lang="zh-CN" altLang="en-US" sz="220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re</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中的正则表达式库</a:t>
            </a:r>
          </a:p>
          <a:p>
            <a:pPr marL="285750" indent="-285750">
              <a:buFont typeface="Wingdings" panose="05000000000000000000" charset="0"/>
              <a:buChar char="l"/>
            </a:pPr>
            <a:endParaRPr lang="zh-CN" altLang="en-US" sz="220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request</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语言基于</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urllib</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编写的，比</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urllib</a:t>
            </a:r>
            <a:r>
              <a:rPr lang="zh-CN" altLang="en-US" sz="2200">
                <a:latin typeface="Times New Roman" panose="02020603050405020304" pitchFamily="18" charset="0"/>
                <a:ea typeface="微软雅黑" panose="020B0503020204020204" pitchFamily="34" charset="-122"/>
                <a:cs typeface="Times New Roman" panose="02020603050405020304" pitchFamily="18" charset="0"/>
              </a:rPr>
              <a:t>更加的方便</a:t>
            </a:r>
          </a:p>
        </p:txBody>
      </p:sp>
      <p:pic>
        <p:nvPicPr>
          <p:cNvPr id="4" name="图片 3"/>
          <p:cNvPicPr>
            <a:picLocks noChangeAspect="1"/>
          </p:cNvPicPr>
          <p:nvPr/>
        </p:nvPicPr>
        <p:blipFill>
          <a:blip r:embed="rId6"/>
          <a:stretch>
            <a:fillRect/>
          </a:stretch>
        </p:blipFill>
        <p:spPr>
          <a:xfrm>
            <a:off x="2458720" y="2792095"/>
            <a:ext cx="7475220" cy="14344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671052" y="1621975"/>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定义</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headers</a:t>
            </a:r>
          </a:p>
        </p:txBody>
      </p:sp>
      <p:pic>
        <p:nvPicPr>
          <p:cNvPr id="4" name="图片 3"/>
          <p:cNvPicPr>
            <a:picLocks noChangeAspect="1"/>
          </p:cNvPicPr>
          <p:nvPr/>
        </p:nvPicPr>
        <p:blipFill>
          <a:blip r:embed="rId6"/>
          <a:stretch>
            <a:fillRect/>
          </a:stretch>
        </p:blipFill>
        <p:spPr>
          <a:xfrm>
            <a:off x="2136140" y="2741930"/>
            <a:ext cx="7920355" cy="1821815"/>
          </a:xfrm>
          <a:prstGeom prst="rect">
            <a:avLst/>
          </a:prstGeom>
        </p:spPr>
      </p:pic>
      <p:sp>
        <p:nvSpPr>
          <p:cNvPr id="9" name="文本框 8"/>
          <p:cNvSpPr txBox="1"/>
          <p:nvPr/>
        </p:nvSpPr>
        <p:spPr>
          <a:xfrm>
            <a:off x="2053590" y="5787390"/>
            <a:ext cx="4070350" cy="460375"/>
          </a:xfrm>
          <a:prstGeom prst="rect">
            <a:avLst/>
          </a:prstGeom>
          <a:noFill/>
        </p:spPr>
        <p:txBody>
          <a:bodyPr wrap="square" rtlCol="0">
            <a:spAutoFit/>
          </a:bodyPr>
          <a:lstStyle/>
          <a:p>
            <a:pPr marL="285750" indent="-285750">
              <a:buFont typeface="Wingdings" panose="05000000000000000000" charset="0"/>
              <a:buChar char="l"/>
            </a:pPr>
            <a:r>
              <a:rPr lang="zh-CN" altLang="en-US" sz="2400"/>
              <a:t>为什么要加入</a:t>
            </a:r>
            <a:r>
              <a:rPr lang="en-US" altLang="zh-CN" sz="2400"/>
              <a:t>headers</a:t>
            </a:r>
            <a:r>
              <a:rPr lang="zh-CN" altLang="en-US" sz="2400"/>
              <a:t>？</a:t>
            </a:r>
          </a:p>
        </p:txBody>
      </p:sp>
      <p:sp>
        <p:nvSpPr>
          <p:cNvPr id="11" name="内容占位符 2"/>
          <p:cNvSpPr txBox="1"/>
          <p:nvPr/>
        </p:nvSpPr>
        <p:spPr>
          <a:xfrm>
            <a:off x="1165225" y="5104130"/>
            <a:ext cx="78867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两个问题</a:t>
            </a:r>
          </a:p>
        </p:txBody>
      </p:sp>
      <p:sp>
        <p:nvSpPr>
          <p:cNvPr id="12" name="文本框 11"/>
          <p:cNvSpPr txBox="1"/>
          <p:nvPr/>
        </p:nvSpPr>
        <p:spPr>
          <a:xfrm>
            <a:off x="6851015" y="5751830"/>
            <a:ext cx="3655695" cy="460375"/>
          </a:xfrm>
          <a:prstGeom prst="rect">
            <a:avLst/>
          </a:prstGeom>
          <a:noFill/>
        </p:spPr>
        <p:txBody>
          <a:bodyPr wrap="square" rtlCol="0">
            <a:spAutoFit/>
          </a:bodyPr>
          <a:lstStyle/>
          <a:p>
            <a:pPr marL="285750" indent="-285750">
              <a:buFont typeface="Wingdings" panose="05000000000000000000" charset="0"/>
              <a:buChar char="l"/>
            </a:pPr>
            <a:r>
              <a:rPr lang="zh-CN" altLang="en-US" sz="2400"/>
              <a:t>从哪里获取</a:t>
            </a:r>
            <a:r>
              <a:rPr lang="en-US" altLang="zh-CN" sz="2400">
                <a:sym typeface="+mn-ea"/>
              </a:rPr>
              <a:t>headers</a:t>
            </a:r>
            <a:r>
              <a:rPr lang="zh-CN" altLang="en-US" sz="2400"/>
              <a:t>？</a:t>
            </a:r>
          </a:p>
        </p:txBody>
      </p:sp>
      <p:sp>
        <p:nvSpPr>
          <p:cNvPr id="13" name="矩形 12"/>
          <p:cNvSpPr/>
          <p:nvPr/>
        </p:nvSpPr>
        <p:spPr>
          <a:xfrm>
            <a:off x="4683125" y="4408170"/>
            <a:ext cx="1407795" cy="248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获取数据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1598295" y="2412365"/>
            <a:ext cx="9363710" cy="3046095"/>
          </a:xfrm>
          <a:prstGeom prst="rect">
            <a:avLst/>
          </a:prstGeom>
          <a:noFill/>
        </p:spPr>
        <p:txBody>
          <a:bodyPr wrap="square" rtlCol="0">
            <a:spAutoFit/>
          </a:bodyPr>
          <a:lstStyle/>
          <a:p>
            <a:r>
              <a:rPr lang="zh-CN" altLang="en-US" sz="2400" dirty="0"/>
              <a:t>在请求网页爬取的时候，输出的</a:t>
            </a:r>
            <a:r>
              <a:rPr lang="en-US" altLang="zh-CN" sz="2400" dirty="0"/>
              <a:t>text</a:t>
            </a:r>
            <a:r>
              <a:rPr lang="zh-CN" altLang="en-US" sz="2400" dirty="0"/>
              <a:t>信息中有时候会出现无法访问或者返回的状态码异常的情况，这是因为网站感知到了访问的对象是程序，所以会禁止访问和爬取，这个时候就需要通过反爬机制去解决这个问题。</a:t>
            </a:r>
          </a:p>
          <a:p>
            <a:endParaRPr lang="zh-CN" altLang="en-US" sz="2400" dirty="0"/>
          </a:p>
          <a:p>
            <a:r>
              <a:rPr lang="en-US" altLang="zh-CN" sz="2400" dirty="0"/>
              <a:t>headers</a:t>
            </a:r>
            <a:r>
              <a:rPr lang="zh-CN" altLang="en-US" sz="2400" dirty="0"/>
              <a:t>是</a:t>
            </a:r>
            <a:r>
              <a:rPr lang="en-US" altLang="zh-CN" sz="2400" dirty="0"/>
              <a:t>requests</a:t>
            </a:r>
            <a:r>
              <a:rPr lang="zh-CN" altLang="en-US" sz="2400" dirty="0"/>
              <a:t>请求反爬的方法之一，相当于我们进去这个网站的服务器本身，假装自己本身在爬取数据。对于反爬虫网页，需要设置一些</a:t>
            </a:r>
            <a:r>
              <a:rPr lang="en-US" altLang="zh-CN" sz="2400" dirty="0"/>
              <a:t>headers</a:t>
            </a:r>
            <a:r>
              <a:rPr lang="zh-CN" altLang="en-US" sz="2400" dirty="0"/>
              <a:t>信息，模拟成浏览器访问网站。</a:t>
            </a:r>
          </a:p>
        </p:txBody>
      </p:sp>
      <p:sp>
        <p:nvSpPr>
          <p:cNvPr id="4"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为什么要加入</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headers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定义：一个数据</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(datum)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或一条信息是真实世界实体（人、物体或事件）的抽象</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6</a:t>
            </a:fld>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9023466" cy="2346091"/>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具有一定</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意义</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的文字、字母、数字符号的组合、图形、图像、视频、音频等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是客观事物的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属性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、数量、位置及其相互关系的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抽象表示</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的表现形式，信息是数据有意义的表示，是数据的内涵</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符号</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性的，信息是对数据进行加工处理之后所得到的并对决策产生影响的数据，是</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逻辑性和观念性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a:t>
            </a:r>
          </a:p>
        </p:txBody>
      </p:sp>
      <p:pic>
        <p:nvPicPr>
          <p:cNvPr id="1030" name="Picture 6" descr="Asia Data Journalism Bootcamp 2014 - Journalism and Media Studies Centre,  The University of Hong Kong">
            <a:extLst>
              <a:ext uri="{FF2B5EF4-FFF2-40B4-BE49-F238E27FC236}">
                <a16:creationId xmlns:a16="http://schemas.microsoft.com/office/drawing/2014/main" id="{8C0FAECC-6BD9-4706-8CA3-64AC20C55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760" y="4206600"/>
            <a:ext cx="2880000" cy="216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7 sure-fire ways to fail at data analytics - Bestarion">
            <a:extLst>
              <a:ext uri="{FF2B5EF4-FFF2-40B4-BE49-F238E27FC236}">
                <a16:creationId xmlns:a16="http://schemas.microsoft.com/office/drawing/2014/main" id="{1AC01330-657F-4BAA-82CB-A28F5A2FD6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92" r="3673"/>
          <a:stretch/>
        </p:blipFill>
        <p:spPr bwMode="auto">
          <a:xfrm>
            <a:off x="557284" y="4186904"/>
            <a:ext cx="3526305" cy="216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descr="What is Big Data Analytics? Webopedia Definition">
            <a:extLst>
              <a:ext uri="{FF2B5EF4-FFF2-40B4-BE49-F238E27FC236}">
                <a16:creationId xmlns:a16="http://schemas.microsoft.com/office/drawing/2014/main" id="{EB8F2E2B-1490-4CD6-AEC6-5D098D4DC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768" y="4186904"/>
            <a:ext cx="3808757" cy="216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32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4"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从哪里获取</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headers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 name="图片 2"/>
          <p:cNvPicPr>
            <a:picLocks noChangeAspect="1"/>
          </p:cNvPicPr>
          <p:nvPr/>
        </p:nvPicPr>
        <p:blipFill>
          <a:blip r:embed="rId6"/>
          <a:stretch>
            <a:fillRect/>
          </a:stretch>
        </p:blipFill>
        <p:spPr>
          <a:xfrm>
            <a:off x="1529080" y="2023110"/>
            <a:ext cx="6264275" cy="4570095"/>
          </a:xfrm>
          <a:prstGeom prst="rect">
            <a:avLst/>
          </a:prstGeom>
        </p:spPr>
      </p:pic>
      <p:sp>
        <p:nvSpPr>
          <p:cNvPr id="8" name="文本框 7"/>
          <p:cNvSpPr txBox="1"/>
          <p:nvPr/>
        </p:nvSpPr>
        <p:spPr>
          <a:xfrm>
            <a:off x="8300085" y="3096260"/>
            <a:ext cx="3437890" cy="2306955"/>
          </a:xfrm>
          <a:prstGeom prst="rect">
            <a:avLst/>
          </a:prstGeom>
          <a:noFill/>
        </p:spPr>
        <p:txBody>
          <a:bodyPr wrap="square" rtlCol="0">
            <a:spAutoFit/>
          </a:bodyPr>
          <a:lstStyle/>
          <a:p>
            <a:pPr marL="285750" indent="-285750">
              <a:buFont typeface="Wingdings" panose="05000000000000000000" charset="0"/>
              <a:buChar char="l"/>
            </a:pPr>
            <a:r>
              <a:rPr lang="zh-CN" altLang="en-US"/>
              <a:t>打开浏览器，进入开发者模式</a:t>
            </a: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从上方</a:t>
            </a:r>
            <a:r>
              <a:rPr lang="en-US" altLang="zh-CN"/>
              <a:t>Elements</a:t>
            </a:r>
            <a:r>
              <a:rPr lang="zh-CN" altLang="en-US"/>
              <a:t>点击切换到</a:t>
            </a:r>
            <a:r>
              <a:rPr lang="en-US" altLang="zh-CN"/>
              <a:t>Network</a:t>
            </a:r>
            <a:r>
              <a:rPr lang="zh-CN" altLang="en-US"/>
              <a:t>中</a:t>
            </a: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复制浏览器对应的</a:t>
            </a:r>
            <a:r>
              <a:rPr lang="en-US" altLang="zh-CN"/>
              <a:t>User-Agent</a:t>
            </a:r>
          </a:p>
        </p:txBody>
      </p:sp>
      <p:sp>
        <p:nvSpPr>
          <p:cNvPr id="9" name="矩形 8"/>
          <p:cNvSpPr/>
          <p:nvPr/>
        </p:nvSpPr>
        <p:spPr>
          <a:xfrm>
            <a:off x="1983740" y="2053590"/>
            <a:ext cx="481330"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92805" y="2044700"/>
            <a:ext cx="498475" cy="128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41015" y="5826125"/>
            <a:ext cx="515620" cy="146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1409700" y="4966335"/>
            <a:ext cx="4909185" cy="645160"/>
          </a:xfrm>
          <a:prstGeom prst="rect">
            <a:avLst/>
          </a:prstGeom>
          <a:noFill/>
        </p:spPr>
        <p:txBody>
          <a:bodyPr wrap="square" rtlCol="0">
            <a:spAutoFit/>
          </a:bodyPr>
          <a:lstStyle/>
          <a:p>
            <a:r>
              <a:rPr lang="zh-CN" altLang="en-US"/>
              <a:t>访问成功返回的状态码为</a:t>
            </a:r>
            <a:r>
              <a:rPr lang="en-US" altLang="zh-CN"/>
              <a:t>200</a:t>
            </a:r>
            <a:r>
              <a:rPr lang="zh-CN" altLang="en-US"/>
              <a:t>，</a:t>
            </a:r>
            <a:r>
              <a:rPr lang="en-US" altLang="zh-CN">
                <a:sym typeface="+mn-ea"/>
              </a:rPr>
              <a:t>response</a:t>
            </a:r>
            <a:r>
              <a:rPr lang="zh-CN" altLang="en-US">
                <a:sym typeface="+mn-ea"/>
              </a:rPr>
              <a:t>的类型是</a:t>
            </a:r>
            <a:r>
              <a:rPr lang="en-US" altLang="zh-CN">
                <a:sym typeface="+mn-ea"/>
              </a:rPr>
              <a:t>Response</a:t>
            </a:r>
            <a:endParaRPr lang="zh-CN" altLang="en-US"/>
          </a:p>
        </p:txBody>
      </p:sp>
      <p:pic>
        <p:nvPicPr>
          <p:cNvPr id="8" name="图片 7"/>
          <p:cNvPicPr>
            <a:picLocks noChangeAspect="1"/>
          </p:cNvPicPr>
          <p:nvPr/>
        </p:nvPicPr>
        <p:blipFill>
          <a:blip r:embed="rId6"/>
          <a:stretch>
            <a:fillRect/>
          </a:stretch>
        </p:blipFill>
        <p:spPr>
          <a:xfrm>
            <a:off x="1517015" y="2113915"/>
            <a:ext cx="4694555" cy="2629535"/>
          </a:xfrm>
          <a:prstGeom prst="rect">
            <a:avLst/>
          </a:prstGeom>
        </p:spPr>
      </p:pic>
      <p:sp>
        <p:nvSpPr>
          <p:cNvPr id="11" name="文本框 10"/>
          <p:cNvSpPr txBox="1"/>
          <p:nvPr/>
        </p:nvSpPr>
        <p:spPr>
          <a:xfrm>
            <a:off x="1409700" y="5894705"/>
            <a:ext cx="4763770" cy="645160"/>
          </a:xfrm>
          <a:prstGeom prst="rect">
            <a:avLst/>
          </a:prstGeom>
          <a:noFill/>
        </p:spPr>
        <p:txBody>
          <a:bodyPr wrap="square" rtlCol="0">
            <a:spAutoFit/>
          </a:bodyPr>
          <a:lstStyle/>
          <a:p>
            <a:r>
              <a:rPr lang="zh-CN" altLang="en-US">
                <a:solidFill>
                  <a:srgbClr val="FF0000"/>
                </a:solidFill>
              </a:rPr>
              <a:t>注：图中红框部分如果只传入</a:t>
            </a:r>
            <a:r>
              <a:rPr lang="en-US" altLang="zh-CN">
                <a:solidFill>
                  <a:srgbClr val="FF0000"/>
                </a:solidFill>
              </a:rPr>
              <a:t>headers</a:t>
            </a:r>
            <a:r>
              <a:rPr lang="zh-CN" altLang="en-US">
                <a:solidFill>
                  <a:srgbClr val="FF0000"/>
                </a:solidFill>
              </a:rPr>
              <a:t>会报错如右图，</a:t>
            </a:r>
            <a:r>
              <a:rPr lang="en-US" altLang="zh-CN">
                <a:solidFill>
                  <a:srgbClr val="FF0000"/>
                </a:solidFill>
              </a:rPr>
              <a:t>418</a:t>
            </a:r>
            <a:r>
              <a:rPr lang="zh-CN" altLang="en-US">
                <a:solidFill>
                  <a:srgbClr val="FF0000"/>
                </a:solidFill>
              </a:rPr>
              <a:t>是网站的反爬程序返回的</a:t>
            </a:r>
          </a:p>
        </p:txBody>
      </p:sp>
      <p:sp>
        <p:nvSpPr>
          <p:cNvPr id="12" name="矩形 11"/>
          <p:cNvSpPr/>
          <p:nvPr/>
        </p:nvSpPr>
        <p:spPr>
          <a:xfrm>
            <a:off x="4359910" y="2190750"/>
            <a:ext cx="1530350" cy="274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939280" y="2530475"/>
            <a:ext cx="4511040" cy="2212340"/>
            <a:chOff x="10913" y="3883"/>
            <a:chExt cx="7104" cy="3484"/>
          </a:xfrm>
        </p:grpSpPr>
        <p:pic>
          <p:nvPicPr>
            <p:cNvPr id="13" name="图片 12" descr="Screen Shot 2021-08-24 at 11.14.29"/>
            <p:cNvPicPr>
              <a:picLocks noChangeAspect="1"/>
            </p:cNvPicPr>
            <p:nvPr/>
          </p:nvPicPr>
          <p:blipFill>
            <a:blip r:embed="rId7"/>
            <a:srcRect l="47045" r="17304"/>
            <a:stretch>
              <a:fillRect/>
            </a:stretch>
          </p:blipFill>
          <p:spPr>
            <a:xfrm>
              <a:off x="12987" y="3893"/>
              <a:ext cx="5030" cy="3475"/>
            </a:xfrm>
            <a:prstGeom prst="rect">
              <a:avLst/>
            </a:prstGeom>
          </p:spPr>
        </p:pic>
        <p:pic>
          <p:nvPicPr>
            <p:cNvPr id="14" name="图片 13" descr="Screen Shot 2021-08-24 at 11.14.29"/>
            <p:cNvPicPr>
              <a:picLocks noChangeAspect="1"/>
            </p:cNvPicPr>
            <p:nvPr/>
          </p:nvPicPr>
          <p:blipFill>
            <a:blip r:embed="rId7"/>
            <a:srcRect l="7995" r="77359"/>
            <a:stretch>
              <a:fillRect/>
            </a:stretch>
          </p:blipFill>
          <p:spPr>
            <a:xfrm>
              <a:off x="10913" y="3883"/>
              <a:ext cx="2074" cy="3485"/>
            </a:xfrm>
            <a:prstGeom prst="rect">
              <a:avLst/>
            </a:prstGeom>
          </p:spPr>
        </p:pic>
      </p:grpSp>
      <p:sp>
        <p:nvSpPr>
          <p:cNvPr id="16" name="文本框 15"/>
          <p:cNvSpPr txBox="1"/>
          <p:nvPr/>
        </p:nvSpPr>
        <p:spPr>
          <a:xfrm>
            <a:off x="8050530" y="4966335"/>
            <a:ext cx="2392680" cy="368300"/>
          </a:xfrm>
          <a:prstGeom prst="rect">
            <a:avLst/>
          </a:prstGeom>
          <a:noFill/>
        </p:spPr>
        <p:txBody>
          <a:bodyPr wrap="square" rtlCol="0">
            <a:spAutoFit/>
          </a:bodyPr>
          <a:lstStyle/>
          <a:p>
            <a:r>
              <a:rPr lang="en-US" altLang="zh-CN"/>
              <a:t>Response</a:t>
            </a:r>
            <a:r>
              <a:rPr lang="zh-CN" altLang="en-US"/>
              <a:t>的属性</a:t>
            </a:r>
          </a:p>
        </p:txBody>
      </p:sp>
      <p:pic>
        <p:nvPicPr>
          <p:cNvPr id="17" name="图片 16"/>
          <p:cNvPicPr>
            <a:picLocks noChangeAspect="1"/>
          </p:cNvPicPr>
          <p:nvPr/>
        </p:nvPicPr>
        <p:blipFill>
          <a:blip r:embed="rId8"/>
          <a:stretch>
            <a:fillRect/>
          </a:stretch>
        </p:blipFill>
        <p:spPr>
          <a:xfrm>
            <a:off x="6173470" y="5483225"/>
            <a:ext cx="2407920" cy="1191260"/>
          </a:xfrm>
          <a:prstGeom prst="rect">
            <a:avLst/>
          </a:prstGeom>
        </p:spPr>
      </p:pic>
      <p:sp>
        <p:nvSpPr>
          <p:cNvPr id="18" name="矩形 17"/>
          <p:cNvSpPr/>
          <p:nvPr/>
        </p:nvSpPr>
        <p:spPr>
          <a:xfrm>
            <a:off x="671052" y="1126675"/>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查看状态码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2" name="图片 1"/>
          <p:cNvPicPr>
            <a:picLocks noChangeAspect="1"/>
          </p:cNvPicPr>
          <p:nvPr/>
        </p:nvPicPr>
        <p:blipFill>
          <a:blip r:embed="rId6"/>
          <a:stretch>
            <a:fillRect/>
          </a:stretch>
        </p:blipFill>
        <p:spPr>
          <a:xfrm>
            <a:off x="1371600" y="4095115"/>
            <a:ext cx="4214495" cy="511810"/>
          </a:xfrm>
          <a:prstGeom prst="rect">
            <a:avLst/>
          </a:prstGeom>
        </p:spPr>
      </p:pic>
      <p:sp>
        <p:nvSpPr>
          <p:cNvPr id="8" name="矩形 7"/>
          <p:cNvSpPr/>
          <p:nvPr/>
        </p:nvSpPr>
        <p:spPr>
          <a:xfrm>
            <a:off x="671052" y="1605465"/>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对爬取的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文件进行解析</a:t>
            </a:r>
          </a:p>
        </p:txBody>
      </p:sp>
      <p:sp>
        <p:nvSpPr>
          <p:cNvPr id="9" name="文本框 8"/>
          <p:cNvSpPr txBox="1"/>
          <p:nvPr/>
        </p:nvSpPr>
        <p:spPr>
          <a:xfrm>
            <a:off x="2034540" y="4878705"/>
            <a:ext cx="2889250" cy="368300"/>
          </a:xfrm>
          <a:prstGeom prst="rect">
            <a:avLst/>
          </a:prstGeom>
          <a:noFill/>
        </p:spPr>
        <p:txBody>
          <a:bodyPr wrap="square" rtlCol="0">
            <a:spAutoFit/>
          </a:bodyPr>
          <a:lstStyle/>
          <a:p>
            <a:r>
              <a:rPr lang="zh-CN" altLang="en-US"/>
              <a:t>创建</a:t>
            </a:r>
            <a:r>
              <a:rPr lang="en-US" altLang="zh-CN"/>
              <a:t>BeautifulSoup</a:t>
            </a:r>
            <a:r>
              <a:rPr lang="zh-CN" altLang="en-US"/>
              <a:t>对象</a:t>
            </a:r>
          </a:p>
        </p:txBody>
      </p:sp>
      <p:pic>
        <p:nvPicPr>
          <p:cNvPr id="11" name="图片 10"/>
          <p:cNvPicPr>
            <a:picLocks noChangeAspect="1"/>
          </p:cNvPicPr>
          <p:nvPr/>
        </p:nvPicPr>
        <p:blipFill>
          <a:blip r:embed="rId7"/>
          <a:stretch>
            <a:fillRect/>
          </a:stretch>
        </p:blipFill>
        <p:spPr>
          <a:xfrm>
            <a:off x="5946775" y="2917190"/>
            <a:ext cx="6042660" cy="2946400"/>
          </a:xfrm>
          <a:prstGeom prst="rect">
            <a:avLst/>
          </a:prstGeom>
        </p:spPr>
      </p:pic>
      <p:sp>
        <p:nvSpPr>
          <p:cNvPr id="12" name="文本框 11"/>
          <p:cNvSpPr txBox="1"/>
          <p:nvPr/>
        </p:nvSpPr>
        <p:spPr>
          <a:xfrm>
            <a:off x="7919085" y="6093460"/>
            <a:ext cx="2098675" cy="368300"/>
          </a:xfrm>
          <a:prstGeom prst="rect">
            <a:avLst/>
          </a:prstGeom>
          <a:noFill/>
        </p:spPr>
        <p:txBody>
          <a:bodyPr wrap="square" rtlCol="0">
            <a:spAutoFit/>
          </a:bodyPr>
          <a:lstStyle/>
          <a:p>
            <a:r>
              <a:rPr lang="zh-CN" altLang="en-US"/>
              <a:t>打印部分网页内容</a:t>
            </a:r>
          </a:p>
        </p:txBody>
      </p:sp>
      <p:sp>
        <p:nvSpPr>
          <p:cNvPr id="13"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解析内容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2" name="图片 1"/>
          <p:cNvPicPr>
            <a:picLocks noChangeAspect="1"/>
          </p:cNvPicPr>
          <p:nvPr/>
        </p:nvPicPr>
        <p:blipFill>
          <a:blip r:embed="rId6"/>
          <a:stretch>
            <a:fillRect/>
          </a:stretch>
        </p:blipFill>
        <p:spPr>
          <a:xfrm>
            <a:off x="2086610" y="2104390"/>
            <a:ext cx="8410575" cy="3487420"/>
          </a:xfrm>
          <a:prstGeom prst="rect">
            <a:avLst/>
          </a:prstGeom>
        </p:spPr>
      </p:pic>
      <p:sp>
        <p:nvSpPr>
          <p:cNvPr id="8" name="矩形 7"/>
          <p:cNvSpPr/>
          <p:nvPr/>
        </p:nvSpPr>
        <p:spPr>
          <a:xfrm>
            <a:off x="671052" y="1167950"/>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使用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BeautifulSoup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定位页面元素</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3" name="图片 2"/>
          <p:cNvPicPr>
            <a:picLocks noChangeAspect="1"/>
          </p:cNvPicPr>
          <p:nvPr/>
        </p:nvPicPr>
        <p:blipFill>
          <a:blip r:embed="rId6"/>
          <a:stretch>
            <a:fillRect/>
          </a:stretch>
        </p:blipFill>
        <p:spPr>
          <a:xfrm>
            <a:off x="1083945" y="2000250"/>
            <a:ext cx="5184775" cy="4340860"/>
          </a:xfrm>
          <a:prstGeom prst="rect">
            <a:avLst/>
          </a:prstGeom>
        </p:spPr>
      </p:pic>
      <p:pic>
        <p:nvPicPr>
          <p:cNvPr id="4" name="图片 3"/>
          <p:cNvPicPr>
            <a:picLocks noChangeAspect="1"/>
          </p:cNvPicPr>
          <p:nvPr/>
        </p:nvPicPr>
        <p:blipFill>
          <a:blip r:embed="rId7"/>
          <a:stretch>
            <a:fillRect/>
          </a:stretch>
        </p:blipFill>
        <p:spPr>
          <a:xfrm>
            <a:off x="6618605" y="1704340"/>
            <a:ext cx="5405755" cy="2628265"/>
          </a:xfrm>
          <a:prstGeom prst="rect">
            <a:avLst/>
          </a:prstGeom>
        </p:spPr>
      </p:pic>
      <p:pic>
        <p:nvPicPr>
          <p:cNvPr id="8" name="图片 7"/>
          <p:cNvPicPr>
            <a:picLocks noChangeAspect="1"/>
          </p:cNvPicPr>
          <p:nvPr/>
        </p:nvPicPr>
        <p:blipFill>
          <a:blip r:embed="rId8"/>
          <a:stretch>
            <a:fillRect/>
          </a:stretch>
        </p:blipFill>
        <p:spPr>
          <a:xfrm>
            <a:off x="6709410" y="5055235"/>
            <a:ext cx="4653915" cy="1285875"/>
          </a:xfrm>
          <a:prstGeom prst="rect">
            <a:avLst/>
          </a:prstGeom>
        </p:spPr>
      </p:pic>
      <p:sp>
        <p:nvSpPr>
          <p:cNvPr id="10" name="内容占位符 2"/>
          <p:cNvSpPr txBox="1"/>
          <p:nvPr/>
        </p:nvSpPr>
        <p:spPr>
          <a:xfrm>
            <a:off x="793750" y="112077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a:sym typeface="+mn-ea"/>
              </a:rPr>
              <a:t>BeautifulSoup</a:t>
            </a:r>
            <a:r>
              <a:rPr lang="zh-CN" altLang="en-US" sz="2200">
                <a:sym typeface="+mn-ea"/>
              </a:rPr>
              <a:t>常用的方法及属性</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ac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500" fill="hold">
                                          <p:stCondLst>
                                            <p:cond delay="0"/>
                                          </p:stCondLst>
                                        </p:cTn>
                                        <p:tgtEl>
                                          <p:spTgt spid="4"/>
                                        </p:tgtEl>
                                      </p:cBhvr>
                                      <p:from x="0" y="0"/>
                                      <p:to x="100000" y="100000"/>
                                    </p:animScale>
                                    <p:anim to="" calcmode="lin" valueType="num">
                                      <p:cBhvr>
                                        <p:cTn id="8" dur="500" fill="hold">
                                          <p:stCondLst>
                                            <p:cond delay="0"/>
                                          </p:stCondLst>
                                        </p:cTn>
                                        <p:tgtEl>
                                          <p:spTgt spid="4"/>
                                        </p:tgtEl>
                                        <p:attrNameLst>
                                          <p:attrName>ppt_y</p:attrName>
                                        </p:attrNameLst>
                                      </p:cBhvr>
                                      <p:tavLst>
                                        <p:tav tm="0">
                                          <p:val>
                                            <p:strVal val="#ppt_y-0.5"/>
                                          </p:val>
                                        </p:tav>
                                        <p:tav tm="100000">
                                          <p:val>
                                            <p:fltVal val="0.56716"/>
                                          </p:val>
                                        </p:tav>
                                      </p:tavLst>
                                    </p:anim>
                                    <p:animEffect filter="fade">
                                      <p:cBhvr>
                                        <p:cTn id="9" dur="500">
                                          <p:stCondLst>
                                            <p:cond delay="0"/>
                                          </p:stCondLst>
                                        </p:cTn>
                                        <p:tgtEl>
                                          <p:spTgt spid="4"/>
                                        </p:tgtEl>
                                      </p:cBhvr>
                                    </p:animEffect>
                                    <p:anim to="" calcmode="lin" valueType="num">
                                      <p:cBhvr>
                                        <p:cTn id="10" dur="500" fill="hold">
                                          <p:stCondLst>
                                            <p:cond delay="0"/>
                                          </p:stCondLst>
                                        </p:cTn>
                                        <p:tgtEl>
                                          <p:spTgt spid="4"/>
                                        </p:tgtEl>
                                        <p:attrNameLst>
                                          <p:attrName>ppt_x</p:attrName>
                                        </p:attrNameLst>
                                      </p:cBhvr>
                                      <p:tavLst>
                                        <p:tav tm="0">
                                          <p:val>
                                            <p:fltVal val="0.578"/>
                                          </p:val>
                                        </p:tav>
                                        <p:tav tm="100000">
                                          <p:val>
                                            <p:fltVal val="0.455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4" name="图片 3"/>
          <p:cNvPicPr>
            <a:picLocks noChangeAspect="1"/>
          </p:cNvPicPr>
          <p:nvPr/>
        </p:nvPicPr>
        <p:blipFill>
          <a:blip r:embed="rId6"/>
          <a:stretch>
            <a:fillRect/>
          </a:stretch>
        </p:blipFill>
        <p:spPr>
          <a:xfrm>
            <a:off x="1821180" y="1927860"/>
            <a:ext cx="8549005" cy="4185920"/>
          </a:xfrm>
          <a:prstGeom prst="rect">
            <a:avLst/>
          </a:prstGeom>
        </p:spPr>
      </p:pic>
      <p:sp>
        <p:nvSpPr>
          <p:cNvPr id="10" name="内容占位符 2"/>
          <p:cNvSpPr txBox="1"/>
          <p:nvPr/>
        </p:nvSpPr>
        <p:spPr>
          <a:xfrm>
            <a:off x="1165225" y="127571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示例：</a:t>
            </a:r>
            <a:r>
              <a:rPr lang="zh-CN" altLang="en-US" sz="2200">
                <a:sym typeface="+mn-ea"/>
              </a:rPr>
              <a:t>使用</a:t>
            </a:r>
            <a:r>
              <a:rPr lang="en-US" altLang="zh-CN" sz="2200">
                <a:sym typeface="+mn-ea"/>
              </a:rPr>
              <a:t>BeautifulSoup</a:t>
            </a:r>
            <a:r>
              <a:rPr lang="zh-CN" altLang="en-US" sz="2200">
                <a:sym typeface="+mn-ea"/>
              </a:rPr>
              <a:t>提取每个类名为</a:t>
            </a:r>
            <a:r>
              <a:rPr lang="en-US" altLang="zh-CN" sz="2200">
                <a:sym typeface="+mn-ea"/>
              </a:rPr>
              <a:t>pic</a:t>
            </a:r>
            <a:r>
              <a:rPr lang="zh-CN" altLang="en-US" sz="2200">
                <a:sym typeface="+mn-ea"/>
              </a:rPr>
              <a:t>区域下的图片链接</a:t>
            </a:r>
            <a:endParaRPr lang="zh-CN" altLang="en-US" sz="2200"/>
          </a:p>
          <a:p>
            <a:pPr>
              <a:buFont typeface="Wingdings" panose="05000000000000000000" pitchFamily="2" charset="2"/>
              <a:buChar char="Ø"/>
            </a:pP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5047615" y="6316345"/>
            <a:ext cx="2096770" cy="368300"/>
          </a:xfrm>
          <a:prstGeom prst="rect">
            <a:avLst/>
          </a:prstGeom>
          <a:noFill/>
        </p:spPr>
        <p:txBody>
          <a:bodyPr wrap="square" rtlCol="0">
            <a:spAutoFit/>
          </a:bodyPr>
          <a:lstStyle/>
          <a:p>
            <a:pPr algn="ctr"/>
            <a:r>
              <a:rPr lang="zh-CN" altLang="en-US"/>
              <a:t>网页结构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3" name="图片 2" descr="Screen Shot 2021-08-24 at 11.59.18"/>
          <p:cNvPicPr>
            <a:picLocks noChangeAspect="1"/>
          </p:cNvPicPr>
          <p:nvPr/>
        </p:nvPicPr>
        <p:blipFill>
          <a:blip r:embed="rId6"/>
          <a:stretch>
            <a:fillRect/>
          </a:stretch>
        </p:blipFill>
        <p:spPr>
          <a:xfrm>
            <a:off x="708025" y="2174875"/>
            <a:ext cx="4726940" cy="3597910"/>
          </a:xfrm>
          <a:prstGeom prst="rect">
            <a:avLst/>
          </a:prstGeom>
        </p:spPr>
      </p:pic>
      <p:sp>
        <p:nvSpPr>
          <p:cNvPr id="4" name="文本框 3"/>
          <p:cNvSpPr txBox="1"/>
          <p:nvPr/>
        </p:nvSpPr>
        <p:spPr>
          <a:xfrm>
            <a:off x="1369695" y="5989320"/>
            <a:ext cx="3403600" cy="368300"/>
          </a:xfrm>
          <a:prstGeom prst="rect">
            <a:avLst/>
          </a:prstGeom>
          <a:noFill/>
        </p:spPr>
        <p:txBody>
          <a:bodyPr wrap="square" rtlCol="0">
            <a:spAutoFit/>
          </a:bodyPr>
          <a:lstStyle/>
          <a:p>
            <a:r>
              <a:rPr lang="zh-CN" altLang="en-US"/>
              <a:t>获取所有符合要求的链接并打印</a:t>
            </a:r>
          </a:p>
        </p:txBody>
      </p:sp>
      <p:sp>
        <p:nvSpPr>
          <p:cNvPr id="9" name="文本框 8"/>
          <p:cNvSpPr txBox="1"/>
          <p:nvPr/>
        </p:nvSpPr>
        <p:spPr>
          <a:xfrm>
            <a:off x="7621270" y="5989320"/>
            <a:ext cx="2926080" cy="368300"/>
          </a:xfrm>
          <a:prstGeom prst="rect">
            <a:avLst/>
          </a:prstGeom>
          <a:noFill/>
        </p:spPr>
        <p:txBody>
          <a:bodyPr wrap="none" rtlCol="0">
            <a:spAutoFit/>
          </a:bodyPr>
          <a:lstStyle/>
          <a:p>
            <a:pPr algn="l"/>
            <a:r>
              <a:rPr lang="zh-CN" altLang="en-US"/>
              <a:t>更简单的写法：列表生成式</a:t>
            </a:r>
          </a:p>
        </p:txBody>
      </p:sp>
      <p:pic>
        <p:nvPicPr>
          <p:cNvPr id="10" name="图片 9" descr="Screen Shot 2021-08-24 at 12.05.34"/>
          <p:cNvPicPr>
            <a:picLocks noChangeAspect="1"/>
          </p:cNvPicPr>
          <p:nvPr/>
        </p:nvPicPr>
        <p:blipFill>
          <a:blip r:embed="rId7"/>
          <a:stretch>
            <a:fillRect/>
          </a:stretch>
        </p:blipFill>
        <p:spPr>
          <a:xfrm>
            <a:off x="6238875" y="2849245"/>
            <a:ext cx="5691505" cy="29235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16608"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内容占位符 2"/>
          <p:cNvSpPr txBox="1"/>
          <p:nvPr/>
        </p:nvSpPr>
        <p:spPr>
          <a:xfrm>
            <a:off x="1165225" y="127571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更进一步：根据链接下载图片</a:t>
            </a:r>
          </a:p>
        </p:txBody>
      </p:sp>
      <p:pic>
        <p:nvPicPr>
          <p:cNvPr id="2" name="图片 1" descr="Screen Shot 2021-08-24 at 13.41.02"/>
          <p:cNvPicPr>
            <a:picLocks noChangeAspect="1"/>
          </p:cNvPicPr>
          <p:nvPr/>
        </p:nvPicPr>
        <p:blipFill>
          <a:blip r:embed="rId6"/>
          <a:stretch>
            <a:fillRect/>
          </a:stretch>
        </p:blipFill>
        <p:spPr>
          <a:xfrm>
            <a:off x="2789555" y="1932940"/>
            <a:ext cx="5756910" cy="4655820"/>
          </a:xfrm>
          <a:prstGeom prst="rect">
            <a:avLst/>
          </a:prstGeom>
        </p:spPr>
      </p:pic>
      <p:sp>
        <p:nvSpPr>
          <p:cNvPr id="3" name="矩形 2"/>
          <p:cNvSpPr/>
          <p:nvPr/>
        </p:nvSpPr>
        <p:spPr>
          <a:xfrm>
            <a:off x="4807585" y="2457450"/>
            <a:ext cx="2792730" cy="1203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898140" y="2549525"/>
            <a:ext cx="846455" cy="371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37405" y="4251960"/>
            <a:ext cx="113157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671052" y="1329875"/>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使用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Re</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正则表达式提取数据</a:t>
            </a:r>
          </a:p>
        </p:txBody>
      </p:sp>
      <p:pic>
        <p:nvPicPr>
          <p:cNvPr id="2" name="图片 1"/>
          <p:cNvPicPr>
            <a:picLocks noChangeAspect="1"/>
          </p:cNvPicPr>
          <p:nvPr/>
        </p:nvPicPr>
        <p:blipFill>
          <a:blip r:embed="rId6"/>
          <a:stretch>
            <a:fillRect/>
          </a:stretch>
        </p:blipFill>
        <p:spPr>
          <a:xfrm>
            <a:off x="1912620" y="2338705"/>
            <a:ext cx="9262745" cy="3598545"/>
          </a:xfrm>
          <a:prstGeom prst="rect">
            <a:avLst/>
          </a:prstGeom>
        </p:spPr>
      </p:pic>
      <p:sp>
        <p:nvSpPr>
          <p:cNvPr id="3" name="文本框 2"/>
          <p:cNvSpPr txBox="1"/>
          <p:nvPr/>
        </p:nvSpPr>
        <p:spPr>
          <a:xfrm>
            <a:off x="5329555" y="6165850"/>
            <a:ext cx="2429510" cy="368300"/>
          </a:xfrm>
          <a:prstGeom prst="rect">
            <a:avLst/>
          </a:prstGeom>
          <a:noFill/>
        </p:spPr>
        <p:txBody>
          <a:bodyPr wrap="square" rtlCol="0">
            <a:spAutoFit/>
          </a:bodyPr>
          <a:lstStyle/>
          <a:p>
            <a:r>
              <a:rPr lang="en-US" altLang="zh-CN"/>
              <a:t>Re</a:t>
            </a:r>
            <a:r>
              <a:rPr lang="zh-CN" altLang="en-US"/>
              <a:t>库主要的功能函数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2" name="图片 1"/>
          <p:cNvPicPr>
            <a:picLocks noChangeAspect="1"/>
          </p:cNvPicPr>
          <p:nvPr/>
        </p:nvPicPr>
        <p:blipFill>
          <a:blip r:embed="rId6"/>
          <a:stretch>
            <a:fillRect/>
          </a:stretch>
        </p:blipFill>
        <p:spPr>
          <a:xfrm>
            <a:off x="1767205" y="2139950"/>
            <a:ext cx="8956040" cy="4049395"/>
          </a:xfrm>
          <a:prstGeom prst="rect">
            <a:avLst/>
          </a:prstGeom>
        </p:spPr>
      </p:pic>
      <p:sp>
        <p:nvSpPr>
          <p:cNvPr id="10" name="内容占位符 2"/>
          <p:cNvSpPr txBox="1"/>
          <p:nvPr/>
        </p:nvSpPr>
        <p:spPr>
          <a:xfrm>
            <a:off x="793750" y="145224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正则表达式的常用操作符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数据无处不在</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data?</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7</a:t>
            </a:fld>
            <a:endParaRPr lang="zh-CN" altLang="en-US">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E2661DC-D91F-481A-B29F-99F596FEC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576" y="1799395"/>
            <a:ext cx="2809756" cy="201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D88EC23-B97E-4AC9-9AE7-65C3A596D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547" y="1821255"/>
            <a:ext cx="3224437" cy="201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99464C5-6CF1-46FF-96F1-E939E13A6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926" y="4294948"/>
            <a:ext cx="3463918" cy="201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randfamilies Movie Night: Small Foot | Duet">
            <a:extLst>
              <a:ext uri="{FF2B5EF4-FFF2-40B4-BE49-F238E27FC236}">
                <a16:creationId xmlns:a16="http://schemas.microsoft.com/office/drawing/2014/main" id="{999EA4E8-86F2-4334-8365-07E8C4A04D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3173" y="1829332"/>
            <a:ext cx="3582423" cy="201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5491F2-A348-4C07-AAB7-6B1F605D12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3667" y="4303025"/>
            <a:ext cx="3050133" cy="2016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682AC68-1DBD-463B-A199-E0958AE6DD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0832" y="4310415"/>
            <a:ext cx="3299847" cy="2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195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3" name="图片 2"/>
          <p:cNvPicPr>
            <a:picLocks noChangeAspect="1"/>
          </p:cNvPicPr>
          <p:nvPr/>
        </p:nvPicPr>
        <p:blipFill>
          <a:blip r:embed="rId6"/>
          <a:stretch>
            <a:fillRect/>
          </a:stretch>
        </p:blipFill>
        <p:spPr>
          <a:xfrm>
            <a:off x="2157095" y="1938020"/>
            <a:ext cx="7878445" cy="4528185"/>
          </a:xfrm>
          <a:prstGeom prst="rect">
            <a:avLst/>
          </a:prstGeom>
        </p:spPr>
      </p:pic>
      <p:sp>
        <p:nvSpPr>
          <p:cNvPr id="4" name="内容占位符 2"/>
          <p:cNvSpPr txBox="1"/>
          <p:nvPr/>
        </p:nvSpPr>
        <p:spPr>
          <a:xfrm>
            <a:off x="793750" y="145224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提取数据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9335023" y="1672975"/>
            <a:ext cx="1627053" cy="14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23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2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3"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保存数据</a:t>
            </a:r>
          </a:p>
        </p:txBody>
      </p:sp>
      <p:sp>
        <p:nvSpPr>
          <p:cNvPr id="8" name="矩形 7"/>
          <p:cNvSpPr/>
          <p:nvPr/>
        </p:nvSpPr>
        <p:spPr>
          <a:xfrm>
            <a:off x="671052" y="1605465"/>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Excel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表格存储</a:t>
            </a:r>
          </a:p>
        </p:txBody>
      </p:sp>
      <p:pic>
        <p:nvPicPr>
          <p:cNvPr id="3" name="图片 2" descr="Screen Shot 2021-08-24 at 13.58.30"/>
          <p:cNvPicPr>
            <a:picLocks noChangeAspect="1"/>
          </p:cNvPicPr>
          <p:nvPr/>
        </p:nvPicPr>
        <p:blipFill>
          <a:blip r:embed="rId6"/>
          <a:stretch>
            <a:fillRect/>
          </a:stretch>
        </p:blipFill>
        <p:spPr>
          <a:xfrm>
            <a:off x="3561080" y="2332355"/>
            <a:ext cx="5572125" cy="4050030"/>
          </a:xfrm>
          <a:prstGeom prst="rect">
            <a:avLst/>
          </a:prstGeom>
        </p:spPr>
      </p:pic>
      <p:sp>
        <p:nvSpPr>
          <p:cNvPr id="9" name="右箭头 8"/>
          <p:cNvSpPr/>
          <p:nvPr/>
        </p:nvSpPr>
        <p:spPr>
          <a:xfrm>
            <a:off x="8759190" y="2862580"/>
            <a:ext cx="1049020" cy="75565"/>
          </a:xfrm>
          <a:prstGeom prst="rightArrow">
            <a:avLst/>
          </a:prstGeom>
          <a:solidFill>
            <a:srgbClr val="FF0000"/>
          </a:solid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974580" y="2578100"/>
            <a:ext cx="1490345" cy="645160"/>
          </a:xfrm>
          <a:prstGeom prst="rect">
            <a:avLst/>
          </a:prstGeom>
          <a:noFill/>
          <a:ln w="28575" cmpd="sng">
            <a:solidFill>
              <a:srgbClr val="FF0000"/>
            </a:solidFill>
            <a:prstDash val="solid"/>
          </a:ln>
        </p:spPr>
        <p:txBody>
          <a:bodyPr wrap="square" rtlCol="0">
            <a:spAutoFit/>
          </a:bodyPr>
          <a:lstStyle/>
          <a:p>
            <a:pPr algn="ctr"/>
            <a:r>
              <a:rPr lang="zh-CN" altLang="en-US"/>
              <a:t>创建一个</a:t>
            </a:r>
            <a:r>
              <a:rPr lang="en-US" altLang="zh-CN"/>
              <a:t>Sheet</a:t>
            </a:r>
            <a:r>
              <a:rPr lang="zh-CN" altLang="en-US"/>
              <a:t>表</a:t>
            </a:r>
          </a:p>
        </p:txBody>
      </p:sp>
      <p:sp>
        <p:nvSpPr>
          <p:cNvPr id="11" name="右箭头 10"/>
          <p:cNvSpPr/>
          <p:nvPr/>
        </p:nvSpPr>
        <p:spPr>
          <a:xfrm>
            <a:off x="6910070" y="3662680"/>
            <a:ext cx="2797175" cy="76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974580" y="3516630"/>
            <a:ext cx="1490345" cy="368300"/>
          </a:xfrm>
          <a:prstGeom prst="rect">
            <a:avLst/>
          </a:prstGeom>
          <a:noFill/>
          <a:ln w="28575" cmpd="sng">
            <a:solidFill>
              <a:srgbClr val="FF0000"/>
            </a:solidFill>
            <a:prstDash val="solid"/>
          </a:ln>
        </p:spPr>
        <p:txBody>
          <a:bodyPr wrap="square" rtlCol="0">
            <a:spAutoFit/>
          </a:bodyPr>
          <a:lstStyle/>
          <a:p>
            <a:pPr algn="ctr"/>
            <a:r>
              <a:rPr lang="zh-CN" altLang="en-US"/>
              <a:t>写入列名</a:t>
            </a:r>
          </a:p>
        </p:txBody>
      </p:sp>
      <p:sp>
        <p:nvSpPr>
          <p:cNvPr id="14" name="左箭头 13"/>
          <p:cNvSpPr/>
          <p:nvPr/>
        </p:nvSpPr>
        <p:spPr>
          <a:xfrm>
            <a:off x="2824480" y="4436110"/>
            <a:ext cx="1223645" cy="9144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24890" y="4159250"/>
            <a:ext cx="1490345" cy="645160"/>
          </a:xfrm>
          <a:prstGeom prst="rect">
            <a:avLst/>
          </a:prstGeom>
          <a:noFill/>
          <a:ln w="28575" cmpd="sng">
            <a:solidFill>
              <a:srgbClr val="FF0000"/>
            </a:solidFill>
            <a:prstDash val="solid"/>
          </a:ln>
        </p:spPr>
        <p:txBody>
          <a:bodyPr wrap="square" rtlCol="0">
            <a:spAutoFit/>
          </a:bodyPr>
          <a:lstStyle/>
          <a:p>
            <a:pPr algn="ctr"/>
            <a:r>
              <a:rPr lang="zh-CN" altLang="en-US"/>
              <a:t>向单元格中写入内容</a:t>
            </a:r>
          </a:p>
        </p:txBody>
      </p:sp>
      <p:sp>
        <p:nvSpPr>
          <p:cNvPr id="20" name="左箭头 19"/>
          <p:cNvSpPr/>
          <p:nvPr/>
        </p:nvSpPr>
        <p:spPr>
          <a:xfrm>
            <a:off x="2842895" y="2669540"/>
            <a:ext cx="1223645" cy="9144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17855" y="2392680"/>
            <a:ext cx="1897380" cy="645160"/>
          </a:xfrm>
          <a:prstGeom prst="rect">
            <a:avLst/>
          </a:prstGeom>
          <a:noFill/>
          <a:ln w="28575" cmpd="sng">
            <a:solidFill>
              <a:srgbClr val="FF0000"/>
            </a:solidFill>
            <a:prstDash val="solid"/>
          </a:ln>
        </p:spPr>
        <p:txBody>
          <a:bodyPr wrap="square" rtlCol="0">
            <a:spAutoFit/>
          </a:bodyPr>
          <a:lstStyle/>
          <a:p>
            <a:pPr algn="ctr"/>
            <a:r>
              <a:rPr lang="zh-CN" altLang="en-US"/>
              <a:t>以</a:t>
            </a:r>
            <a:r>
              <a:rPr lang="en-US" altLang="zh-CN"/>
              <a:t>utf-8</a:t>
            </a:r>
            <a:r>
              <a:rPr lang="zh-CN" altLang="en-US"/>
              <a:t>格式创建一个</a:t>
            </a:r>
            <a:r>
              <a:rPr lang="en-US" altLang="zh-CN"/>
              <a:t>Excel</a:t>
            </a:r>
            <a:r>
              <a:rPr lang="zh-CN" altLang="en-US"/>
              <a:t>对象</a:t>
            </a:r>
          </a:p>
        </p:txBody>
      </p:sp>
      <p:sp>
        <p:nvSpPr>
          <p:cNvPr id="22" name="左箭头 21"/>
          <p:cNvSpPr/>
          <p:nvPr/>
        </p:nvSpPr>
        <p:spPr>
          <a:xfrm>
            <a:off x="2515235" y="6127115"/>
            <a:ext cx="1223645" cy="9144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17855" y="5988685"/>
            <a:ext cx="1490345" cy="368300"/>
          </a:xfrm>
          <a:prstGeom prst="rect">
            <a:avLst/>
          </a:prstGeom>
          <a:noFill/>
          <a:ln w="28575" cmpd="sng">
            <a:solidFill>
              <a:srgbClr val="FF0000"/>
            </a:solidFill>
            <a:prstDash val="solid"/>
          </a:ln>
        </p:spPr>
        <p:txBody>
          <a:bodyPr wrap="square" rtlCol="0">
            <a:spAutoFit/>
          </a:bodyPr>
          <a:lstStyle/>
          <a:p>
            <a:pPr algn="ctr"/>
            <a:r>
              <a:rPr lang="zh-CN" altLang="en-US"/>
              <a:t>保存表格</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4"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第二次作业</a:t>
            </a:r>
          </a:p>
        </p:txBody>
      </p:sp>
      <p:sp>
        <p:nvSpPr>
          <p:cNvPr id="8" name="矩形 7"/>
          <p:cNvSpPr/>
          <p:nvPr/>
        </p:nvSpPr>
        <p:spPr>
          <a:xfrm>
            <a:off x="671052" y="1770565"/>
            <a:ext cx="10572681" cy="55308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爬取豆瓣电影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Top250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的信息</a:t>
            </a:r>
          </a:p>
        </p:txBody>
      </p:sp>
      <p:sp>
        <p:nvSpPr>
          <p:cNvPr id="10" name="内容占位符 2"/>
          <p:cNvSpPr txBox="1"/>
          <p:nvPr/>
        </p:nvSpPr>
        <p:spPr>
          <a:xfrm>
            <a:off x="1182370" y="281368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网址：https://movie.douban.com/top250</a:t>
            </a:r>
          </a:p>
        </p:txBody>
      </p:sp>
      <p:sp>
        <p:nvSpPr>
          <p:cNvPr id="2" name="内容占位符 2"/>
          <p:cNvSpPr txBox="1"/>
          <p:nvPr/>
        </p:nvSpPr>
        <p:spPr>
          <a:xfrm>
            <a:off x="1165225" y="3560445"/>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要求</a:t>
            </a:r>
          </a:p>
        </p:txBody>
      </p:sp>
      <p:sp>
        <p:nvSpPr>
          <p:cNvPr id="4" name="文本框 3"/>
          <p:cNvSpPr txBox="1"/>
          <p:nvPr/>
        </p:nvSpPr>
        <p:spPr>
          <a:xfrm>
            <a:off x="1781175" y="4182745"/>
            <a:ext cx="8849995" cy="1476375"/>
          </a:xfrm>
          <a:prstGeom prst="rect">
            <a:avLst/>
          </a:prstGeom>
          <a:noFill/>
        </p:spPr>
        <p:txBody>
          <a:bodyPr wrap="square" rtlCol="0">
            <a:spAutoFit/>
          </a:bodyPr>
          <a:lstStyle/>
          <a:p>
            <a:pPr marL="285750" indent="-285750">
              <a:buFont typeface="Wingdings" panose="05000000000000000000" charset="0"/>
              <a:buChar char="l"/>
            </a:pPr>
            <a:r>
              <a:rPr lang="zh-CN" altLang="en-US">
                <a:sym typeface="微软雅黑" panose="020B0503020204020204" pitchFamily="34" charset="-122"/>
              </a:rPr>
              <a:t>将爬取到的数据存入csv文件（电影名、导演、主演、年份、电影类型、评分、评语）</a:t>
            </a:r>
          </a:p>
          <a:p>
            <a:pPr marL="285750" indent="-285750">
              <a:buFont typeface="Wingdings" panose="05000000000000000000" charset="0"/>
              <a:buChar char="l"/>
            </a:pPr>
            <a:endParaRPr lang="zh-CN" altLang="en-US">
              <a:sym typeface="微软雅黑" panose="020B0503020204020204" pitchFamily="34" charset="-122"/>
            </a:endParaRPr>
          </a:p>
          <a:p>
            <a:pPr marL="285750" indent="-285750">
              <a:buFont typeface="Wingdings" panose="05000000000000000000" charset="0"/>
              <a:buChar char="l"/>
            </a:pPr>
            <a:r>
              <a:rPr lang="zh-CN" altLang="en-US">
                <a:sym typeface="微软雅黑" panose="020B0503020204020204" pitchFamily="34" charset="-122"/>
              </a:rPr>
              <a:t>将电影海报按顺序编号（</a:t>
            </a:r>
            <a:r>
              <a:rPr lang="en-US" altLang="zh-CN">
                <a:sym typeface="微软雅黑" panose="020B0503020204020204" pitchFamily="34" charset="-122"/>
              </a:rPr>
              <a:t>1.jpg~250.jpg</a:t>
            </a:r>
            <a:r>
              <a:rPr lang="zh-CN" altLang="en-US">
                <a:sym typeface="微软雅黑" panose="020B0503020204020204" pitchFamily="34" charset="-122"/>
              </a:rPr>
              <a:t>）下载存储到名为</a:t>
            </a:r>
            <a:r>
              <a:rPr lang="en-US" altLang="zh-CN">
                <a:sym typeface="微软雅黑" panose="020B0503020204020204" pitchFamily="34" charset="-122"/>
              </a:rPr>
              <a:t>images</a:t>
            </a:r>
            <a:r>
              <a:rPr lang="zh-CN" altLang="en-US">
                <a:sym typeface="微软雅黑" panose="020B0503020204020204" pitchFamily="34" charset="-122"/>
              </a:rPr>
              <a:t>的文件夹下</a:t>
            </a: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按照年份，用合适的图标统计每一年的电影数量（除此之外可以随意统计其他的）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4" name="标题 1"/>
          <p:cNvSpPr txBox="1"/>
          <p:nvPr/>
        </p:nvSpPr>
        <p:spPr>
          <a:xfrm>
            <a:off x="2515235" y="1486535"/>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作业提交方式</a:t>
            </a:r>
          </a:p>
        </p:txBody>
      </p:sp>
      <p:sp>
        <p:nvSpPr>
          <p:cNvPr id="2" name="矩形 1"/>
          <p:cNvSpPr/>
          <p:nvPr/>
        </p:nvSpPr>
        <p:spPr>
          <a:xfrm>
            <a:off x="3268724" y="2790954"/>
            <a:ext cx="599186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截止日期：</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2021.09.16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24:00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前</a:t>
            </a:r>
          </a:p>
        </p:txBody>
      </p:sp>
      <p:sp>
        <p:nvSpPr>
          <p:cNvPr id="3" name="矩形 2"/>
          <p:cNvSpPr/>
          <p:nvPr/>
        </p:nvSpPr>
        <p:spPr>
          <a:xfrm>
            <a:off x="3280154" y="3968244"/>
            <a:ext cx="752983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提交要求：姓名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第二次作业</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.ipynb/py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9F679F9F-3575-4699-B5B7-F87C12550B25}"/>
              </a:ext>
            </a:extLst>
          </p:cNvPr>
          <p:cNvSpPr/>
          <p:nvPr/>
        </p:nvSpPr>
        <p:spPr>
          <a:xfrm>
            <a:off x="671053" y="1167950"/>
            <a:ext cx="1988328"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数据分类</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data?</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8</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7489D902-0D85-4C71-A13C-B4B08BF1A59A}"/>
              </a:ext>
            </a:extLst>
          </p:cNvPr>
          <p:cNvSpPr/>
          <p:nvPr/>
        </p:nvSpPr>
        <p:spPr>
          <a:xfrm>
            <a:off x="1185545" y="3233232"/>
            <a:ext cx="688975" cy="8182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数据</a:t>
            </a:r>
          </a:p>
        </p:txBody>
      </p:sp>
      <p:sp>
        <p:nvSpPr>
          <p:cNvPr id="16" name="矩形: 圆角 15">
            <a:extLst>
              <a:ext uri="{FF2B5EF4-FFF2-40B4-BE49-F238E27FC236}">
                <a16:creationId xmlns:a16="http://schemas.microsoft.com/office/drawing/2014/main" id="{4FD0604B-35CC-4AA8-8DBD-35A29B97C73C}"/>
              </a:ext>
            </a:extLst>
          </p:cNvPr>
          <p:cNvSpPr/>
          <p:nvPr/>
        </p:nvSpPr>
        <p:spPr>
          <a:xfrm>
            <a:off x="2320924" y="2083777"/>
            <a:ext cx="1801496" cy="9287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符号、文字、数字、语音、图像、视频等</a:t>
            </a:r>
          </a:p>
        </p:txBody>
      </p:sp>
      <p:sp>
        <p:nvSpPr>
          <p:cNvPr id="17" name="矩形: 圆角 16">
            <a:extLst>
              <a:ext uri="{FF2B5EF4-FFF2-40B4-BE49-F238E27FC236}">
                <a16:creationId xmlns:a16="http://schemas.microsoft.com/office/drawing/2014/main" id="{8A82D5F5-2A6D-4CAF-AD71-59B7EAAC9D07}"/>
              </a:ext>
            </a:extLst>
          </p:cNvPr>
          <p:cNvSpPr/>
          <p:nvPr/>
        </p:nvSpPr>
        <p:spPr>
          <a:xfrm>
            <a:off x="2320924" y="4474938"/>
            <a:ext cx="1801495" cy="92874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结构化、非结构化、半结构化数据 </a:t>
            </a:r>
          </a:p>
        </p:txBody>
      </p:sp>
      <p:sp>
        <p:nvSpPr>
          <p:cNvPr id="18" name="矩形: 圆角 17">
            <a:extLst>
              <a:ext uri="{FF2B5EF4-FFF2-40B4-BE49-F238E27FC236}">
                <a16:creationId xmlns:a16="http://schemas.microsoft.com/office/drawing/2014/main" id="{4EB0F549-F77D-4F78-9427-AD4183F7265B}"/>
              </a:ext>
            </a:extLst>
          </p:cNvPr>
          <p:cNvSpPr/>
          <p:nvPr/>
        </p:nvSpPr>
        <p:spPr>
          <a:xfrm>
            <a:off x="4805044" y="3571235"/>
            <a:ext cx="5352416" cy="756285"/>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zh-CN" altLang="en-US" dirty="0">
                <a:solidFill>
                  <a:srgbClr val="FF0000"/>
                </a:solidFill>
                <a:latin typeface="微软雅黑" panose="020B0503020204020204" pitchFamily="34" charset="-122"/>
                <a:ea typeface="微软雅黑" panose="020B0503020204020204" pitchFamily="34" charset="-122"/>
              </a:rPr>
              <a:t>结构化数据</a:t>
            </a:r>
            <a:r>
              <a:rPr lang="zh-CN" altLang="en-US" dirty="0">
                <a:latin typeface="微软雅黑" panose="020B0503020204020204" pitchFamily="34" charset="-122"/>
                <a:ea typeface="微软雅黑" panose="020B0503020204020204" pitchFamily="34" charset="-122"/>
              </a:rPr>
              <a:t>（行数据）：存储在数据库里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可以用二维表结构来逻辑表达实现的数据</a:t>
            </a:r>
          </a:p>
        </p:txBody>
      </p:sp>
      <p:sp>
        <p:nvSpPr>
          <p:cNvPr id="20" name="矩形: 圆角 19">
            <a:extLst>
              <a:ext uri="{FF2B5EF4-FFF2-40B4-BE49-F238E27FC236}">
                <a16:creationId xmlns:a16="http://schemas.microsoft.com/office/drawing/2014/main" id="{6979094B-7BED-43F7-87D3-F9FEDFE190F1}"/>
              </a:ext>
            </a:extLst>
          </p:cNvPr>
          <p:cNvSpPr/>
          <p:nvPr/>
        </p:nvSpPr>
        <p:spPr>
          <a:xfrm>
            <a:off x="4809488" y="4476477"/>
            <a:ext cx="5352416" cy="928745"/>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zh-CN" altLang="en-US" dirty="0">
                <a:solidFill>
                  <a:srgbClr val="FF0000"/>
                </a:solidFill>
                <a:latin typeface="微软雅黑" panose="020B0503020204020204" pitchFamily="34" charset="-122"/>
                <a:ea typeface="微软雅黑" panose="020B0503020204020204" pitchFamily="34" charset="-122"/>
              </a:rPr>
              <a:t>非结构化数据</a:t>
            </a:r>
            <a:r>
              <a:rPr lang="zh-CN" altLang="en-US" dirty="0">
                <a:latin typeface="微软雅黑" panose="020B0503020204020204" pitchFamily="34" charset="-122"/>
                <a:ea typeface="微软雅黑" panose="020B0503020204020204" pitchFamily="34" charset="-122"/>
              </a:rPr>
              <a:t>：包括所有格式的办公文档、文本、图片、</a:t>
            </a:r>
            <a:r>
              <a:rPr lang="en-US" altLang="zh-CN" dirty="0">
                <a:latin typeface="微软雅黑" panose="020B0503020204020204" pitchFamily="34" charset="-122"/>
                <a:ea typeface="微软雅黑" panose="020B0503020204020204" pitchFamily="34" charset="-122"/>
              </a:rPr>
              <a:t>XML</a:t>
            </a:r>
            <a:r>
              <a:rPr lang="zh-CN" altLang="en-US" dirty="0">
                <a:latin typeface="微软雅黑" panose="020B0503020204020204" pitchFamily="34" charset="-122"/>
                <a:ea typeface="微软雅黑" panose="020B0503020204020204" pitchFamily="34" charset="-122"/>
              </a:rPr>
              <a:t>、各类报表、图像和音频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视频信息等</a:t>
            </a:r>
          </a:p>
        </p:txBody>
      </p:sp>
      <p:sp>
        <p:nvSpPr>
          <p:cNvPr id="21" name="矩形: 圆角 20">
            <a:extLst>
              <a:ext uri="{FF2B5EF4-FFF2-40B4-BE49-F238E27FC236}">
                <a16:creationId xmlns:a16="http://schemas.microsoft.com/office/drawing/2014/main" id="{E40F09C2-5370-482D-A7A7-C67C7EEC2E3F}"/>
              </a:ext>
            </a:extLst>
          </p:cNvPr>
          <p:cNvSpPr/>
          <p:nvPr/>
        </p:nvSpPr>
        <p:spPr>
          <a:xfrm>
            <a:off x="4805044" y="5554179"/>
            <a:ext cx="5352416" cy="756285"/>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zh-CN" altLang="en-US" dirty="0">
                <a:solidFill>
                  <a:srgbClr val="FF0000"/>
                </a:solidFill>
                <a:latin typeface="微软雅黑" panose="020B0503020204020204" pitchFamily="34" charset="-122"/>
                <a:ea typeface="微软雅黑" panose="020B0503020204020204" pitchFamily="34" charset="-122"/>
              </a:rPr>
              <a:t>半结构化数据</a:t>
            </a:r>
            <a:r>
              <a:rPr lang="zh-CN" altLang="en-US" dirty="0">
                <a:latin typeface="微软雅黑" panose="020B0503020204020204" pitchFamily="34" charset="-122"/>
                <a:ea typeface="微软雅黑" panose="020B0503020204020204" pitchFamily="34" charset="-122"/>
              </a:rPr>
              <a:t>：介于完全结构化数据和完全无结构的数据之间的数据，如</a:t>
            </a:r>
            <a:r>
              <a:rPr lang="en-US" altLang="zh-CN" dirty="0">
                <a:latin typeface="微软雅黑" panose="020B0503020204020204" pitchFamily="34" charset="-122"/>
                <a:ea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rPr>
              <a:t>。</a:t>
            </a:r>
          </a:p>
        </p:txBody>
      </p:sp>
      <p:cxnSp>
        <p:nvCxnSpPr>
          <p:cNvPr id="7" name="直接箭头连接符 6">
            <a:extLst>
              <a:ext uri="{FF2B5EF4-FFF2-40B4-BE49-F238E27FC236}">
                <a16:creationId xmlns:a16="http://schemas.microsoft.com/office/drawing/2014/main" id="{43BA22DF-0B36-434A-9E51-A19E4359342C}"/>
              </a:ext>
            </a:extLst>
          </p:cNvPr>
          <p:cNvCxnSpPr>
            <a:stCxn id="5" idx="3"/>
            <a:endCxn id="16" idx="1"/>
          </p:cNvCxnSpPr>
          <p:nvPr/>
        </p:nvCxnSpPr>
        <p:spPr>
          <a:xfrm flipV="1">
            <a:off x="1874520" y="2548150"/>
            <a:ext cx="446404" cy="1094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58CC94-1D90-4CEA-8F0F-350BB8305B8E}"/>
              </a:ext>
            </a:extLst>
          </p:cNvPr>
          <p:cNvCxnSpPr>
            <a:cxnSpLocks/>
            <a:stCxn id="5" idx="3"/>
            <a:endCxn id="17" idx="1"/>
          </p:cNvCxnSpPr>
          <p:nvPr/>
        </p:nvCxnSpPr>
        <p:spPr>
          <a:xfrm>
            <a:off x="1874520" y="3642360"/>
            <a:ext cx="446404" cy="12969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B448D40-DC68-4F92-909B-31EF116E63E5}"/>
              </a:ext>
            </a:extLst>
          </p:cNvPr>
          <p:cNvCxnSpPr>
            <a:cxnSpLocks/>
            <a:stCxn id="17" idx="3"/>
            <a:endCxn id="18" idx="1"/>
          </p:cNvCxnSpPr>
          <p:nvPr/>
        </p:nvCxnSpPr>
        <p:spPr>
          <a:xfrm flipV="1">
            <a:off x="4122419" y="3949378"/>
            <a:ext cx="682625" cy="9899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6387A73-B4AF-4613-B753-9D07316A7DD1}"/>
              </a:ext>
            </a:extLst>
          </p:cNvPr>
          <p:cNvCxnSpPr>
            <a:cxnSpLocks/>
            <a:stCxn id="17" idx="3"/>
            <a:endCxn id="20" idx="1"/>
          </p:cNvCxnSpPr>
          <p:nvPr/>
        </p:nvCxnSpPr>
        <p:spPr>
          <a:xfrm>
            <a:off x="4122419" y="4939311"/>
            <a:ext cx="687069" cy="1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F1C4AF6-8988-4282-BFFD-9F3E8B6B6EC8}"/>
              </a:ext>
            </a:extLst>
          </p:cNvPr>
          <p:cNvCxnSpPr>
            <a:cxnSpLocks/>
            <a:stCxn id="17" idx="3"/>
            <a:endCxn id="21" idx="1"/>
          </p:cNvCxnSpPr>
          <p:nvPr/>
        </p:nvCxnSpPr>
        <p:spPr>
          <a:xfrm>
            <a:off x="4122419" y="4939311"/>
            <a:ext cx="682625" cy="993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4,151 Greek Alphabet Stock Photos, Pictures &amp;amp; Royalty-Free Images - iStock">
            <a:extLst>
              <a:ext uri="{FF2B5EF4-FFF2-40B4-BE49-F238E27FC236}">
                <a16:creationId xmlns:a16="http://schemas.microsoft.com/office/drawing/2014/main" id="{290374A8-050A-4CFF-A8E2-816EDCCFF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175" y="1815398"/>
            <a:ext cx="1701313"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ext Messages Change from Dating to Marriage – A Dash of Data">
            <a:extLst>
              <a:ext uri="{FF2B5EF4-FFF2-40B4-BE49-F238E27FC236}">
                <a16:creationId xmlns:a16="http://schemas.microsoft.com/office/drawing/2014/main" id="{A3B7F7A4-209C-4496-A7B0-D4D65B459C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 t="6525" r="51687" b="51858"/>
          <a:stretch/>
        </p:blipFill>
        <p:spPr bwMode="auto">
          <a:xfrm>
            <a:off x="6309671" y="1873067"/>
            <a:ext cx="2748568" cy="13956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60,000+ Sun Pictures &amp;amp; Images [HD]">
            <a:extLst>
              <a:ext uri="{FF2B5EF4-FFF2-40B4-BE49-F238E27FC236}">
                <a16:creationId xmlns:a16="http://schemas.microsoft.com/office/drawing/2014/main" id="{9DA22157-28E2-4572-A195-2593252AC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8422" y="1958927"/>
            <a:ext cx="1965959" cy="122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8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5E92B16-B428-4FA1-96A1-FD250CF73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4053" y="4357181"/>
            <a:ext cx="3136294" cy="2112199"/>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1052" y="1167950"/>
            <a:ext cx="10847847"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数据科学离不开数据</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are data,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set?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9</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5415" y="1704832"/>
            <a:ext cx="8025245" cy="2346091"/>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数据科学从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根本上</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依赖于数据</a:t>
            </a:r>
          </a:p>
          <a:p>
            <a:pPr marL="457200" indent="-457200">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分析记录的建</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立是进行数据科学研究的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前提</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数据科学项目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大部分时间精力</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花在</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创建、清理和更新分析记录</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应收集与待解决问题</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相关的属性</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如何选择</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正确的属性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是所有数据科学项目所面临的挑战</a:t>
            </a:r>
          </a:p>
        </p:txBody>
      </p:sp>
      <p:graphicFrame>
        <p:nvGraphicFramePr>
          <p:cNvPr id="3" name="表格 2">
            <a:extLst>
              <a:ext uri="{FF2B5EF4-FFF2-40B4-BE49-F238E27FC236}">
                <a16:creationId xmlns:a16="http://schemas.microsoft.com/office/drawing/2014/main" id="{0B6B2C87-D237-4200-99D6-5EB904673B84}"/>
              </a:ext>
            </a:extLst>
          </p:cNvPr>
          <p:cNvGraphicFramePr>
            <a:graphicFrameLocks noGrp="1"/>
          </p:cNvGraphicFramePr>
          <p:nvPr>
            <p:extLst>
              <p:ext uri="{D42A27DB-BD31-4B8C-83A1-F6EECF244321}">
                <p14:modId xmlns:p14="http://schemas.microsoft.com/office/powerpoint/2010/main" val="1761107147"/>
              </p:ext>
            </p:extLst>
          </p:nvPr>
        </p:nvGraphicFramePr>
        <p:xfrm>
          <a:off x="1193439" y="4360730"/>
          <a:ext cx="6827520" cy="2108650"/>
        </p:xfrm>
        <a:graphic>
          <a:graphicData uri="http://schemas.openxmlformats.org/drawingml/2006/table">
            <a:tbl>
              <a:tblPr firstRow="1" bandRow="1">
                <a:tableStyleId>{5C22544A-7EE6-4342-B048-85BDC9FD1C3A}</a:tableStyleId>
              </a:tblPr>
              <a:tblGrid>
                <a:gridCol w="6827520">
                  <a:extLst>
                    <a:ext uri="{9D8B030D-6E8A-4147-A177-3AD203B41FA5}">
                      <a16:colId xmlns:a16="http://schemas.microsoft.com/office/drawing/2014/main" val="3648614207"/>
                    </a:ext>
                  </a:extLst>
                </a:gridCol>
              </a:tblGrid>
              <a:tr h="487495">
                <a:tc>
                  <a:txBody>
                    <a:bodyPr/>
                    <a:lstStyle/>
                    <a:p>
                      <a:pPr algn="ctr"/>
                      <a:r>
                        <a:rPr lang="zh-CN" altLang="en-US" sz="2000" dirty="0">
                          <a:latin typeface="微软雅黑" panose="020B0503020204020204" pitchFamily="34" charset="-122"/>
                          <a:ea typeface="微软雅黑" panose="020B0503020204020204" pitchFamily="34" charset="-122"/>
                        </a:rPr>
                        <a:t>数据 </a:t>
                      </a:r>
                      <a:r>
                        <a:rPr lang="en-US" altLang="zh-CN" sz="2000" dirty="0">
                          <a:latin typeface="微软雅黑" panose="020B0503020204020204" pitchFamily="34" charset="-122"/>
                          <a:ea typeface="微软雅黑" panose="020B0503020204020204" pitchFamily="34" charset="-122"/>
                        </a:rPr>
                        <a:t>&amp; </a:t>
                      </a:r>
                      <a:r>
                        <a:rPr lang="zh-CN" altLang="en-US" sz="2000" dirty="0">
                          <a:latin typeface="微软雅黑" panose="020B0503020204020204" pitchFamily="34" charset="-122"/>
                          <a:ea typeface="微软雅黑" panose="020B0503020204020204" pitchFamily="34" charset="-122"/>
                        </a:rPr>
                        <a:t>数据集</a:t>
                      </a:r>
                    </a:p>
                  </a:txBody>
                  <a:tcPr anchor="ctr"/>
                </a:tc>
                <a:extLst>
                  <a:ext uri="{0D108BD9-81ED-4DB2-BD59-A6C34878D82A}">
                    <a16:rowId xmlns:a16="http://schemas.microsoft.com/office/drawing/2014/main" val="3892678546"/>
                  </a:ext>
                </a:extLst>
              </a:tr>
              <a:tr h="5205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dirty="0">
                          <a:latin typeface="微软雅黑" panose="020B0503020204020204" pitchFamily="34" charset="-122"/>
                          <a:ea typeface="微软雅黑" panose="020B0503020204020204" pitchFamily="34" charset="-122"/>
                        </a:rPr>
                        <a:t>数据是对真实世界实体</a:t>
                      </a:r>
                      <a:r>
                        <a:rPr kumimoji="1" lang="en-US" altLang="zh-CN" sz="1800" b="0" dirty="0">
                          <a:latin typeface="微软雅黑" panose="020B0503020204020204" pitchFamily="34" charset="-122"/>
                          <a:ea typeface="微软雅黑" panose="020B0503020204020204" pitchFamily="34" charset="-122"/>
                        </a:rPr>
                        <a:t>(</a:t>
                      </a:r>
                      <a:r>
                        <a:rPr kumimoji="1" lang="zh-CN" altLang="en-US" sz="1800" b="0" dirty="0">
                          <a:latin typeface="微软雅黑" panose="020B0503020204020204" pitchFamily="34" charset="-122"/>
                          <a:ea typeface="微软雅黑" panose="020B0503020204020204" pitchFamily="34" charset="-122"/>
                        </a:rPr>
                        <a:t>人、对象或事件</a:t>
                      </a:r>
                      <a:r>
                        <a:rPr kumimoji="1" lang="en-US" altLang="zh-CN" sz="1800" b="0" dirty="0">
                          <a:latin typeface="微软雅黑" panose="020B0503020204020204" pitchFamily="34" charset="-122"/>
                          <a:ea typeface="微软雅黑" panose="020B0503020204020204" pitchFamily="34" charset="-122"/>
                        </a:rPr>
                        <a:t>)</a:t>
                      </a:r>
                      <a:r>
                        <a:rPr kumimoji="1" lang="zh-CN" altLang="en-US" sz="1800" b="0" dirty="0">
                          <a:latin typeface="微软雅黑" panose="020B0503020204020204" pitchFamily="34" charset="-122"/>
                          <a:ea typeface="微软雅黑" panose="020B0503020204020204" pitchFamily="34" charset="-122"/>
                        </a:rPr>
                        <a:t>的</a:t>
                      </a:r>
                      <a:r>
                        <a:rPr kumimoji="1" lang="zh-CN" altLang="en-US" sz="1800" b="0" dirty="0">
                          <a:solidFill>
                            <a:srgbClr val="FF0000"/>
                          </a:solidFill>
                          <a:latin typeface="微软雅黑" panose="020B0503020204020204" pitchFamily="34" charset="-122"/>
                          <a:ea typeface="微软雅黑" panose="020B0503020204020204" pitchFamily="34" charset="-122"/>
                        </a:rPr>
                        <a:t>抽象</a:t>
                      </a:r>
                      <a:endParaRPr kumimoji="1" lang="zh-CN" altLang="en-US" sz="1800" b="0" dirty="0">
                        <a:solidFill>
                          <a:srgbClr val="FF000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a16="http://schemas.microsoft.com/office/drawing/2014/main" val="3642345406"/>
                  </a:ext>
                </a:extLst>
              </a:tr>
              <a:tr h="556174">
                <a:tc>
                  <a:txBody>
                    <a:bodyPr/>
                    <a:lstStyle/>
                    <a:p>
                      <a:pPr algn="ctr"/>
                      <a:r>
                        <a:rPr lang="zh-CN" altLang="en-US" sz="1800" b="0" dirty="0">
                          <a:latin typeface="微软雅黑" panose="020B0503020204020204" pitchFamily="34" charset="-122"/>
                          <a:ea typeface="微软雅黑" panose="020B0503020204020204" pitchFamily="34" charset="-122"/>
                        </a:rPr>
                        <a:t>      变量、特性和属性通常可以</a:t>
                      </a:r>
                      <a:r>
                        <a:rPr lang="zh-CN" altLang="en-US" sz="1800" b="0" dirty="0">
                          <a:solidFill>
                            <a:srgbClr val="FF0000"/>
                          </a:solidFill>
                          <a:latin typeface="微软雅黑" panose="020B0503020204020204" pitchFamily="34" charset="-122"/>
                          <a:ea typeface="微软雅黑" panose="020B0503020204020204" pitchFamily="34" charset="-122"/>
                        </a:rPr>
                        <a:t>互换使用</a:t>
                      </a:r>
                      <a:r>
                        <a:rPr lang="zh-CN" altLang="en-US" sz="1800" b="0" dirty="0">
                          <a:latin typeface="微软雅黑" panose="020B0503020204020204" pitchFamily="34" charset="-122"/>
                          <a:ea typeface="微软雅黑" panose="020B0503020204020204" pitchFamily="34" charset="-122"/>
                        </a:rPr>
                        <a:t>，以表示单个抽象</a:t>
                      </a:r>
                      <a:endParaRPr lang="zh-CN" altLang="en-US" sz="1800" b="0" dirty="0">
                        <a:solidFill>
                          <a:srgbClr val="FF000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a16="http://schemas.microsoft.com/office/drawing/2014/main" val="3803598913"/>
                  </a:ext>
                </a:extLst>
              </a:tr>
              <a:tr h="544406">
                <a:tc>
                  <a:txBody>
                    <a:bodyPr/>
                    <a:lstStyle/>
                    <a:p>
                      <a:pPr algn="ctr"/>
                      <a:r>
                        <a:rPr lang="zh-CN" altLang="en-US" sz="1800" b="0" dirty="0">
                          <a:solidFill>
                            <a:srgbClr val="FF0000"/>
                          </a:solidFill>
                          <a:latin typeface="微软雅黑" panose="020B0503020204020204" pitchFamily="34" charset="-122"/>
                          <a:ea typeface="微软雅黑" panose="020B0503020204020204" pitchFamily="34" charset="-122"/>
                        </a:rPr>
                        <a:t>数据集</a:t>
                      </a:r>
                      <a:r>
                        <a:rPr lang="zh-CN" altLang="en-US" sz="1800" b="0" dirty="0">
                          <a:latin typeface="微软雅黑" panose="020B0503020204020204" pitchFamily="34" charset="-122"/>
                          <a:ea typeface="微软雅黑" panose="020B0503020204020204" pitchFamily="34" charset="-122"/>
                        </a:rPr>
                        <a:t>由与实体集合相关的数据组成，每个实体都用一组属性描述</a:t>
                      </a:r>
                      <a:endParaRPr lang="en-US" altLang="zh-CN" sz="18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079436225"/>
                  </a:ext>
                </a:extLst>
              </a:tr>
            </a:tbl>
          </a:graphicData>
        </a:graphic>
      </p:graphicFrame>
      <p:sp>
        <p:nvSpPr>
          <p:cNvPr id="12" name="圆角矩形 2">
            <a:extLst>
              <a:ext uri="{FF2B5EF4-FFF2-40B4-BE49-F238E27FC236}">
                <a16:creationId xmlns:a16="http://schemas.microsoft.com/office/drawing/2014/main" id="{4DF33FC9-D491-416B-BE8D-3C6C4CF15760}"/>
              </a:ext>
            </a:extLst>
          </p:cNvPr>
          <p:cNvSpPr/>
          <p:nvPr/>
        </p:nvSpPr>
        <p:spPr>
          <a:xfrm>
            <a:off x="8610600" y="1142683"/>
            <a:ext cx="3136293" cy="3122569"/>
          </a:xfrm>
          <a:prstGeom prst="verticalScroll">
            <a:avLst>
              <a:gd name="adj" fmla="val 7398"/>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9A862A43-6266-4DAE-AB59-EFA02A144092}"/>
              </a:ext>
            </a:extLst>
          </p:cNvPr>
          <p:cNvSpPr txBox="1"/>
          <p:nvPr/>
        </p:nvSpPr>
        <p:spPr>
          <a:xfrm>
            <a:off x="9037320" y="1371138"/>
            <a:ext cx="2324100" cy="2862322"/>
          </a:xfrm>
          <a:prstGeom prst="rect">
            <a:avLst/>
          </a:prstGeom>
          <a:noFill/>
        </p:spPr>
        <p:txBody>
          <a:bodyPr wrap="square" rtlCol="0">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 most data science projects, however, the constraints relate to what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attributes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we can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actually</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gather and what  attributes we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believe</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based on our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domain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knowledge</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are relevant to the problem we are trying to solve.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51130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6641</TotalTime>
  <Words>8627</Words>
  <Application>Microsoft Office PowerPoint</Application>
  <PresentationFormat>宽屏</PresentationFormat>
  <Paragraphs>888</Paragraphs>
  <Slides>73</Slides>
  <Notes>71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73</vt:i4>
      </vt:variant>
    </vt:vector>
  </HeadingPairs>
  <TitlesOfParts>
    <vt:vector size="89" baseType="lpstr">
      <vt:lpstr>-apple-system</vt:lpstr>
      <vt:lpstr>Helvetica Neue</vt:lpstr>
      <vt:lpstr>等线</vt:lpstr>
      <vt:lpstr>等线 Light</vt:lpstr>
      <vt:lpstr>思源黑体 CN Normal</vt:lpstr>
      <vt:lpstr>微软雅黑</vt:lpstr>
      <vt:lpstr>Arial</vt:lpstr>
      <vt:lpstr>Arial Black</vt:lpstr>
      <vt:lpstr>Calibri</vt:lpstr>
      <vt:lpstr>Calibri Light</vt:lpstr>
      <vt:lpstr>Cambria Math</vt:lpstr>
      <vt:lpstr>Copperplate Gothic Bold</vt:lpstr>
      <vt:lpstr>Times New Roman</vt:lpstr>
      <vt:lpstr>Wingdings</vt:lpstr>
      <vt:lpstr>Office 主题​​</vt:lpstr>
      <vt:lpstr>Office 主题</vt:lpstr>
      <vt:lpstr>数据科学引论</vt:lpstr>
      <vt:lpstr>PowerPoint 演示文稿</vt:lpstr>
      <vt:lpstr>PowerPoint 演示文稿</vt:lpstr>
      <vt:lpstr>PowerPoint 演示文稿</vt:lpstr>
      <vt:lpstr>What Are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Data Science Used?</dc:title>
  <dc:creator>liu chuan</dc:creator>
  <cp:lastModifiedBy>chenwei Tang</cp:lastModifiedBy>
  <cp:revision>204</cp:revision>
  <dcterms:created xsi:type="dcterms:W3CDTF">2019-08-12T06:08:10Z</dcterms:created>
  <dcterms:modified xsi:type="dcterms:W3CDTF">2021-09-10T06:01:16Z</dcterms:modified>
</cp:coreProperties>
</file>